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9" r:id="rId4"/>
    <p:sldId id="260" r:id="rId5"/>
    <p:sldId id="261" r:id="rId6"/>
    <p:sldId id="266" r:id="rId7"/>
    <p:sldId id="270" r:id="rId8"/>
    <p:sldId id="267" r:id="rId9"/>
    <p:sldId id="268" r:id="rId10"/>
    <p:sldId id="262" r:id="rId11"/>
    <p:sldId id="263"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notesViewPr>
    <p:cSldViewPr>
      <p:cViewPr varScale="1">
        <p:scale>
          <a:sx n="90" d="100"/>
          <a:sy n="90" d="100"/>
        </p:scale>
        <p:origin x="-3696" y="4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989622-C798-4BBE-8A54-7636101DC64C}" type="datetimeFigureOut">
              <a:rPr lang="en-US" smtClean="0"/>
              <a:t>8/22/2019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3DA338-05D0-4C2B-90C6-5A4C8962C3E2}" type="slidenum">
              <a:rPr lang="en-US" smtClean="0"/>
              <a:t>‹#›</a:t>
            </a:fld>
            <a:endParaRPr lang="en-US"/>
          </a:p>
        </p:txBody>
      </p:sp>
    </p:spTree>
    <p:extLst>
      <p:ext uri="{BB962C8B-B14F-4D97-AF65-F5344CB8AC3E}">
        <p14:creationId xmlns:p14="http://schemas.microsoft.com/office/powerpoint/2010/main" val="1113415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nfi.anr.msu.edu/invasive-species/OrientalBittersweetBCP.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docs.dcnr.pa.gov/cs/groups/public/documents/document/dcnr_20027203.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docs.dcnr.pa.gov/cs/groups/public/documents/document/dcnr_20027203.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nfi.anr.msu.edu/invasive-species/OrientalBittersweetBCP.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obotany.newenglandwild.org/species/celastrus/orbiculatus"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mnfi.anr.msu.edu/invasive-species/OrientalBittersweetBCP.pdf" TargetMode="External"/><Relationship Id="rId5" Type="http://schemas.openxmlformats.org/officeDocument/2006/relationships/hyperlink" Target="https://www.dnr.state.mn.us/invasives/terrestrialplants/woody/oriental_bittersweet.html" TargetMode="External"/><Relationship Id="rId4" Type="http://schemas.openxmlformats.org/officeDocument/2006/relationships/hyperlink" Target="https://commons.wikimedia.org/wiki/File:Oriental_bitterswee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diblewildfood.com/kudzu.aspx"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ask.metafilter.com/268072/How-do-you-tell-the-difference-between-poison-ivy-and-kudzu"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wvdnr.gov/wildlife/native_shrubs-virginiacreeper.s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wvdnr.gov/wildlife/native_shrubs-virginiacreeper.s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wvdnr.gov/wildlife/native_shrubs-grapes.s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https://mnfi.anr.msu.edu/invasive-species/OrientalBittersweetBCP.pdf</a:t>
            </a:r>
            <a:endParaRPr lang="en-US" dirty="0" smtClean="0"/>
          </a:p>
          <a:p>
            <a:r>
              <a:rPr lang="en-US" sz="1200" b="0" i="0" u="none" strike="noStrike" kern="1200" baseline="0" dirty="0" smtClean="0">
                <a:solidFill>
                  <a:schemeClr val="tx1"/>
                </a:solidFill>
                <a:latin typeface="+mn-lt"/>
                <a:ea typeface="+mn-ea"/>
                <a:cs typeface="+mn-cs"/>
              </a:rPr>
              <a:t>Oriental bittersweet is an invasive, non-native vine that is native to China, Japan and Korea. It was introduced into the United States around 1860 as an ornamental plant. Its fruiting stems are cut in fall and used for decoration, which</a:t>
            </a:r>
          </a:p>
          <a:p>
            <a:r>
              <a:rPr lang="en-US" sz="1200" b="0" i="0" u="none" strike="noStrike" kern="1200" baseline="0" dirty="0" smtClean="0">
                <a:solidFill>
                  <a:schemeClr val="tx1"/>
                </a:solidFill>
                <a:latin typeface="+mn-lt"/>
                <a:ea typeface="+mn-ea"/>
                <a:cs typeface="+mn-cs"/>
              </a:rPr>
              <a:t>unfortunately facilitates its spread. Oriental bittersweet is a deciduous, woody, twining vine that may reach 98.5’ in length and 7” in diameter. It climbs by coiling around trees, shrubs and any other available support. It has a deep, extensive root system.</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2B2C0D8-73CE-4E95-85BB-121F9431E9AA}" type="slidenum">
              <a:rPr lang="en-US" smtClean="0"/>
              <a:t>2</a:t>
            </a:fld>
            <a:endParaRPr lang="en-US"/>
          </a:p>
        </p:txBody>
      </p:sp>
    </p:spTree>
    <p:extLst>
      <p:ext uri="{BB962C8B-B14F-4D97-AF65-F5344CB8AC3E}">
        <p14:creationId xmlns:p14="http://schemas.microsoft.com/office/powerpoint/2010/main" val="79586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http://www.docs.dcnr.pa.gov/cs/groups/public/documents/document/dcnr_20027203.pdf</a:t>
            </a:r>
            <a:endParaRPr lang="en-US" dirty="0" smtClean="0"/>
          </a:p>
          <a:p>
            <a:endParaRPr lang="en-US" dirty="0"/>
          </a:p>
        </p:txBody>
      </p:sp>
      <p:sp>
        <p:nvSpPr>
          <p:cNvPr id="4" name="Slide Number Placeholder 3"/>
          <p:cNvSpPr>
            <a:spLocks noGrp="1"/>
          </p:cNvSpPr>
          <p:nvPr>
            <p:ph type="sldNum" sz="quarter" idx="10"/>
          </p:nvPr>
        </p:nvSpPr>
        <p:spPr/>
        <p:txBody>
          <a:bodyPr/>
          <a:lstStyle/>
          <a:p>
            <a:fld id="{B2B2C0D8-73CE-4E95-85BB-121F9431E9AA}" type="slidenum">
              <a:rPr lang="en-US" smtClean="0"/>
              <a:t>11</a:t>
            </a:fld>
            <a:endParaRPr lang="en-US"/>
          </a:p>
        </p:txBody>
      </p:sp>
    </p:spTree>
    <p:extLst>
      <p:ext uri="{BB962C8B-B14F-4D97-AF65-F5344CB8AC3E}">
        <p14:creationId xmlns:p14="http://schemas.microsoft.com/office/powerpoint/2010/main" val="452990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http://www.docs.dcnr.pa.gov/cs/groups/public/documents/document/dcnr_20027203.pdf</a:t>
            </a:r>
            <a:endParaRPr lang="en-US" dirty="0" smtClean="0"/>
          </a:p>
          <a:p>
            <a:endParaRPr lang="en-US" dirty="0"/>
          </a:p>
        </p:txBody>
      </p:sp>
      <p:sp>
        <p:nvSpPr>
          <p:cNvPr id="4" name="Slide Number Placeholder 3"/>
          <p:cNvSpPr>
            <a:spLocks noGrp="1"/>
          </p:cNvSpPr>
          <p:nvPr>
            <p:ph type="sldNum" sz="quarter" idx="10"/>
          </p:nvPr>
        </p:nvSpPr>
        <p:spPr/>
        <p:txBody>
          <a:bodyPr/>
          <a:lstStyle/>
          <a:p>
            <a:fld id="{B2B2C0D8-73CE-4E95-85BB-121F9431E9AA}" type="slidenum">
              <a:rPr lang="en-US" smtClean="0"/>
              <a:t>12</a:t>
            </a:fld>
            <a:endParaRPr lang="en-US"/>
          </a:p>
        </p:txBody>
      </p:sp>
    </p:spTree>
    <p:extLst>
      <p:ext uri="{BB962C8B-B14F-4D97-AF65-F5344CB8AC3E}">
        <p14:creationId xmlns:p14="http://schemas.microsoft.com/office/powerpoint/2010/main" val="3742539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hlinkClick r:id="rId3"/>
              </a:rPr>
              <a:t>https://mnfi.anr.msu.edu/invasive-species/OrientalBittersweetBCP.pdf</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Leaves</a:t>
            </a:r>
            <a:r>
              <a:rPr lang="en-US" sz="1200" b="0" i="0" u="none" strike="noStrike" kern="1200" baseline="0" dirty="0" smtClean="0">
                <a:solidFill>
                  <a:schemeClr val="tx1"/>
                </a:solidFill>
                <a:latin typeface="+mn-lt"/>
                <a:ea typeface="+mn-ea"/>
                <a:cs typeface="+mn-cs"/>
              </a:rPr>
              <a:t>: Oriental bittersweet’s leaves are alternate, glossy and finely toothed. They are often rounded but are variable in shape. They range from 2-5” long and have pointed tips. They turn yellow in fall, and retain their leaves late in the season.</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Bark/Stems:</a:t>
            </a:r>
            <a:r>
              <a:rPr lang="en-US" sz="1200" b="0" i="0" u="none" strike="noStrike" kern="1200" baseline="0" dirty="0" smtClean="0">
                <a:solidFill>
                  <a:schemeClr val="tx1"/>
                </a:solidFill>
                <a:latin typeface="+mn-lt"/>
                <a:ea typeface="+mn-ea"/>
                <a:cs typeface="+mn-cs"/>
              </a:rPr>
              <a:t> Bittersweet’s stems are light or medium brown, with white</a:t>
            </a:r>
          </a:p>
          <a:p>
            <a:r>
              <a:rPr lang="en-US" sz="1200" b="0" i="0" u="none" strike="noStrike" kern="1200" baseline="0" dirty="0" smtClean="0">
                <a:solidFill>
                  <a:schemeClr val="tx1"/>
                </a:solidFill>
                <a:latin typeface="+mn-lt"/>
                <a:ea typeface="+mn-ea"/>
                <a:cs typeface="+mn-cs"/>
              </a:rPr>
              <a:t>pith. They often have noticeable light horizontal marks.</a:t>
            </a:r>
          </a:p>
          <a:p>
            <a:r>
              <a:rPr lang="en-US" sz="1200" b="0" i="0" u="none" strike="noStrike" kern="1200" baseline="0" dirty="0" smtClean="0">
                <a:solidFill>
                  <a:schemeClr val="tx1"/>
                </a:solidFill>
                <a:latin typeface="+mn-lt"/>
                <a:ea typeface="+mn-ea"/>
                <a:cs typeface="+mn-cs"/>
              </a:rPr>
              <a:t>Stems may climb up to 60’ high in trees. Roots are a bright orange.</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Flowers: </a:t>
            </a:r>
            <a:r>
              <a:rPr lang="en-US" sz="1200" b="0" i="0" u="none" strike="noStrike" kern="1200" baseline="0" dirty="0" smtClean="0">
                <a:solidFill>
                  <a:schemeClr val="tx1"/>
                </a:solidFill>
                <a:latin typeface="+mn-lt"/>
                <a:ea typeface="+mn-ea"/>
                <a:cs typeface="+mn-cs"/>
              </a:rPr>
              <a:t>Oriental bittersweet has small, greenish yellow, five-</a:t>
            </a:r>
            <a:r>
              <a:rPr lang="en-US" sz="1200" b="0" i="0" u="none" strike="noStrike" kern="1200" baseline="0" dirty="0" err="1" smtClean="0">
                <a:solidFill>
                  <a:schemeClr val="tx1"/>
                </a:solidFill>
                <a:latin typeface="+mn-lt"/>
                <a:ea typeface="+mn-ea"/>
                <a:cs typeface="+mn-cs"/>
              </a:rPr>
              <a:t>petaled</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flowers that are clustered in the leaf axils. Male and female</a:t>
            </a:r>
          </a:p>
          <a:p>
            <a:r>
              <a:rPr lang="en-US" sz="1200" b="0" i="0" u="none" strike="noStrike" kern="1200" baseline="0" dirty="0" smtClean="0">
                <a:solidFill>
                  <a:schemeClr val="tx1"/>
                </a:solidFill>
                <a:latin typeface="+mn-lt"/>
                <a:ea typeface="+mn-ea"/>
                <a:cs typeface="+mn-cs"/>
              </a:rPr>
              <a:t>flowers usually occur on separate plants and sometimes</a:t>
            </a:r>
          </a:p>
          <a:p>
            <a:r>
              <a:rPr lang="en-US" sz="1200" b="0" i="0" u="none" strike="noStrike" kern="1200" baseline="0" dirty="0" smtClean="0">
                <a:solidFill>
                  <a:schemeClr val="tx1"/>
                </a:solidFill>
                <a:latin typeface="+mn-lt"/>
                <a:ea typeface="+mn-ea"/>
                <a:cs typeface="+mn-cs"/>
              </a:rPr>
              <a:t>Male flowers are at the tip of the branch. They bloom in May and June.</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Fruits/Seeds: </a:t>
            </a:r>
            <a:r>
              <a:rPr lang="en-US" sz="1200" b="0" i="0" u="none" strike="noStrike" kern="1200" baseline="0" dirty="0" smtClean="0">
                <a:solidFill>
                  <a:schemeClr val="tx1"/>
                </a:solidFill>
                <a:latin typeface="+mn-lt"/>
                <a:ea typeface="+mn-ea"/>
                <a:cs typeface="+mn-cs"/>
              </a:rPr>
              <a:t>Bittersweet has conspicuous bright fruits. The yellowish orange</a:t>
            </a:r>
          </a:p>
          <a:p>
            <a:r>
              <a:rPr lang="en-US" sz="1200" b="0" i="0" u="none" strike="noStrike" kern="1200" baseline="0" dirty="0" smtClean="0">
                <a:solidFill>
                  <a:schemeClr val="tx1"/>
                </a:solidFill>
                <a:latin typeface="+mn-lt"/>
                <a:ea typeface="+mn-ea"/>
                <a:cs typeface="+mn-cs"/>
              </a:rPr>
              <a:t>outer skin covers a fleshy scarlet aril, with 3 to 6 seeds. The fruits are clustered</a:t>
            </a:r>
          </a:p>
          <a:p>
            <a:r>
              <a:rPr lang="en-US" sz="1200" b="0" i="0" u="none" strike="noStrike" kern="1200" baseline="0" dirty="0" smtClean="0">
                <a:solidFill>
                  <a:schemeClr val="tx1"/>
                </a:solidFill>
                <a:latin typeface="+mn-lt"/>
                <a:ea typeface="+mn-ea"/>
                <a:cs typeface="+mn-cs"/>
              </a:rPr>
              <a:t>in leaf axils of female plants and persist through winter.</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Habitat: </a:t>
            </a:r>
            <a:r>
              <a:rPr lang="en-US" sz="1200" b="0" i="0" u="none" strike="noStrike" kern="1200" baseline="0" dirty="0" smtClean="0">
                <a:solidFill>
                  <a:schemeClr val="tx1"/>
                </a:solidFill>
                <a:latin typeface="+mn-lt"/>
                <a:ea typeface="+mn-ea"/>
                <a:cs typeface="+mn-cs"/>
              </a:rPr>
              <a:t>Oriental bittersweet occurs in grasslands, open woods, woodland edges, closed-canopy forest, roadsides and fence rows. Although it is most productive in full sun, its seedlings are extremely shade-tolerant.</a:t>
            </a:r>
            <a:endParaRPr lang="en-US" dirty="0"/>
          </a:p>
        </p:txBody>
      </p:sp>
      <p:sp>
        <p:nvSpPr>
          <p:cNvPr id="4" name="Slide Number Placeholder 3"/>
          <p:cNvSpPr>
            <a:spLocks noGrp="1"/>
          </p:cNvSpPr>
          <p:nvPr>
            <p:ph type="sldNum" sz="quarter" idx="10"/>
          </p:nvPr>
        </p:nvSpPr>
        <p:spPr/>
        <p:txBody>
          <a:bodyPr/>
          <a:lstStyle/>
          <a:p>
            <a:fld id="{B2B2C0D8-73CE-4E95-85BB-121F9431E9AA}" type="slidenum">
              <a:rPr lang="en-US" smtClean="0"/>
              <a:t>3</a:t>
            </a:fld>
            <a:endParaRPr lang="en-US"/>
          </a:p>
        </p:txBody>
      </p:sp>
    </p:spTree>
    <p:extLst>
      <p:ext uri="{BB962C8B-B14F-4D97-AF65-F5344CB8AC3E}">
        <p14:creationId xmlns:p14="http://schemas.microsoft.com/office/powerpoint/2010/main" val="267668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https://gobotany.newenglandwild.org/species/celastrus/orbiculatus</a:t>
            </a:r>
            <a:endParaRPr lang="en-US" dirty="0" smtClean="0"/>
          </a:p>
          <a:p>
            <a:r>
              <a:rPr lang="en-US" sz="1200" dirty="0" smtClean="0">
                <a:latin typeface="Calibri" panose="020F0502020204030204" pitchFamily="34" charset="0"/>
                <a:hlinkClick r:id="rId4"/>
              </a:rPr>
              <a:t>https://commons.wikimedia.org/wiki/File:Oriental_bittersweet</a:t>
            </a:r>
            <a:endParaRPr lang="en-US" sz="1200" dirty="0" smtClean="0">
              <a:latin typeface="Calibri" panose="020F0502020204030204" pitchFamily="34" charset="0"/>
            </a:endParaRPr>
          </a:p>
          <a:p>
            <a:endParaRPr lang="en-US" sz="1200" dirty="0" smtClean="0">
              <a:latin typeface="Calibri" panose="020F0502020204030204" pitchFamily="34" charset="0"/>
            </a:endParaRPr>
          </a:p>
          <a:p>
            <a:r>
              <a:rPr lang="en-US" dirty="0" smtClean="0">
                <a:hlinkClick r:id="rId5"/>
              </a:rPr>
              <a:t>https://www.dnr.state.mn.us/invasives/terrestrialplants/woody/oriental_bittersweet.html</a:t>
            </a:r>
            <a:endParaRPr lang="en-US" dirty="0" smtClean="0"/>
          </a:p>
          <a:p>
            <a:endParaRPr lang="en-US" dirty="0" smtClean="0"/>
          </a:p>
          <a:p>
            <a:r>
              <a:rPr lang="en-US" dirty="0" smtClean="0"/>
              <a:t>American bittersweet has orange capsules around red fruits, Oriental bittersweet has yellow capsules around red fruits.</a:t>
            </a:r>
          </a:p>
          <a:p>
            <a:r>
              <a:rPr lang="en-US" dirty="0" smtClean="0"/>
              <a:t>American bittersweet flowers and fruits are only found at the terminal ends of stems, Oriental bittersweet flowers and fruits are found all along the stem at leaf axils.</a:t>
            </a:r>
          </a:p>
          <a:p>
            <a:r>
              <a:rPr lang="en-US" dirty="0" smtClean="0"/>
              <a:t>Leaf shape is highly variable and not a good characteristic for distinguishing American vs. Oriental bittersweet.</a:t>
            </a:r>
          </a:p>
          <a:p>
            <a:endParaRPr lang="en-US" dirty="0" smtClean="0"/>
          </a:p>
          <a:p>
            <a:r>
              <a:rPr lang="en-US" dirty="0" smtClean="0">
                <a:hlinkClick r:id="rId6"/>
              </a:rPr>
              <a:t>https://mnfi.anr.msu.edu/invasive-species/OrientalBittersweetBCP.pdf</a:t>
            </a:r>
            <a:endParaRPr lang="en-US" dirty="0" smtClean="0"/>
          </a:p>
          <a:p>
            <a:endParaRPr lang="en-US" dirty="0" smtClean="0"/>
          </a:p>
          <a:p>
            <a:r>
              <a:rPr lang="en-US" sz="1200" dirty="0" smtClean="0">
                <a:latin typeface="Calibri" panose="020F0502020204030204" pitchFamily="34" charset="0"/>
              </a:rPr>
              <a:t>Max Williamson USDA FS Bugwood.org </a:t>
            </a:r>
            <a:r>
              <a:rPr lang="en-US" sz="1200" dirty="0" smtClean="0">
                <a:latin typeface="Calibri" panose="020F0502020204030204" pitchFamily="34" charset="0"/>
                <a:hlinkClick r:id="rId6"/>
              </a:rPr>
              <a:t>https://mnfi.anr.msu.edu/invasive-species/OrientalBittersweetBCP.pdf</a:t>
            </a:r>
            <a:endParaRPr lang="en-US" sz="1200" dirty="0" smtClean="0">
              <a:latin typeface="Calibri" panose="020F0502020204030204"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B2B2C0D8-73CE-4E95-85BB-121F9431E9AA}" type="slidenum">
              <a:rPr lang="en-US" smtClean="0"/>
              <a:t>4</a:t>
            </a:fld>
            <a:endParaRPr lang="en-US"/>
          </a:p>
        </p:txBody>
      </p:sp>
    </p:spTree>
    <p:extLst>
      <p:ext uri="{BB962C8B-B14F-4D97-AF65-F5344CB8AC3E}">
        <p14:creationId xmlns:p14="http://schemas.microsoft.com/office/powerpoint/2010/main" val="3970593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B2C0D8-73CE-4E95-85BB-121F9431E9AA}" type="slidenum">
              <a:rPr lang="en-US" smtClean="0"/>
              <a:t>5</a:t>
            </a:fld>
            <a:endParaRPr lang="en-US"/>
          </a:p>
        </p:txBody>
      </p:sp>
    </p:spTree>
    <p:extLst>
      <p:ext uri="{BB962C8B-B14F-4D97-AF65-F5344CB8AC3E}">
        <p14:creationId xmlns:p14="http://schemas.microsoft.com/office/powerpoint/2010/main" val="1148492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14800"/>
            <a:ext cx="5486400" cy="5105400"/>
          </a:xfrm>
        </p:spPr>
        <p:txBody>
          <a:bodyPr/>
          <a:lstStyle/>
          <a:p>
            <a:r>
              <a:rPr lang="en-US" dirty="0" smtClean="0">
                <a:effectLst/>
                <a:hlinkClick r:id="rId3"/>
              </a:rPr>
              <a:t>http://www.ediblewildfood.com/kudzu.aspx</a:t>
            </a:r>
            <a:endParaRPr lang="en-US" dirty="0" smtClean="0">
              <a:effectLst/>
            </a:endParaRPr>
          </a:p>
          <a:p>
            <a:r>
              <a:rPr lang="en-US" dirty="0" smtClean="0">
                <a:hlinkClick r:id="rId4"/>
              </a:rPr>
              <a:t>https://ask.metafilter.com/268072/How-do-you-tell-the-difference-between-poison-ivy-and-kudzu</a:t>
            </a:r>
            <a:r>
              <a:rPr lang="en-US" dirty="0" smtClean="0"/>
              <a:t> </a:t>
            </a:r>
            <a:r>
              <a:rPr lang="en-US" sz="1200" dirty="0" smtClean="0"/>
              <a:t>Insider.si.edu</a:t>
            </a:r>
          </a:p>
          <a:p>
            <a:r>
              <a:rPr lang="en-US" b="1" dirty="0" smtClean="0">
                <a:effectLst/>
              </a:rPr>
              <a:t>Kudzu and poison ivy share similar characteristics</a:t>
            </a:r>
          </a:p>
          <a:p>
            <a:r>
              <a:rPr lang="en-US" dirty="0" smtClean="0">
                <a:effectLst/>
              </a:rPr>
              <a:t>Both have leaflets that come in three (trifoliate), with the top leaflet having a much longer stem and leaflet veins are alternate. Some differences in leaflet shape -- kudzu is a little more lobe-shaped and less pointy than poison ivy.</a:t>
            </a:r>
          </a:p>
          <a:p>
            <a:r>
              <a:rPr lang="en-US" dirty="0" smtClean="0">
                <a:effectLst/>
              </a:rPr>
              <a:t>Poison ivy isn't a vine (though it sometimes grows up trees). Poison ivy tends to be more of  an "underbrush" or ground cover. </a:t>
            </a:r>
            <a:br>
              <a:rPr lang="en-US" dirty="0" smtClean="0">
                <a:effectLst/>
              </a:rPr>
            </a:br>
            <a:r>
              <a:rPr lang="en-US" dirty="0" smtClean="0">
                <a:effectLst/>
              </a:rPr>
              <a:t>Shoots growing vertically up in the air from the ground, more likely poison ivy. Kudzu  vines outwards in all directions, and doesn’t send shoots up towards the sky. Poison ivy can turn into a bush if gets out of control. Poison ivy is more common in areas that are frequently mowed/cleared, along paths and in clearings, and at poorly maintained campsites.                                                                                                                    The roundness vs. pointiness of the lobes is the best thing to go by. </a:t>
            </a:r>
          </a:p>
          <a:p>
            <a:r>
              <a:rPr lang="en-US" dirty="0" smtClean="0">
                <a:effectLst/>
              </a:rPr>
              <a:t>If the overall leaf pattern is mostly round, lobed leaves it's kudzu, and if most of the leaves have pointy lobes it's poison ivy. Also kudzu leaves are larger than poison ivy leaves, and the undersides are hairy. Kudzu vines send out tendrils that wrap in coils, like bean plants. Kudzu is like a bean on steroids, which makes sense because they are in the same family. </a:t>
            </a:r>
          </a:p>
          <a:p>
            <a:r>
              <a:rPr lang="en-US" b="1" dirty="0" smtClean="0"/>
              <a:t>Box elder </a:t>
            </a:r>
            <a:r>
              <a:rPr lang="en-US" dirty="0" smtClean="0"/>
              <a:t>seedlings and young plants resemble poison ivy but grows into a tree and leaves more serrated </a:t>
            </a:r>
            <a:r>
              <a:rPr lang="en-US" dirty="0" smtClean="0">
                <a:effectLst/>
              </a:rPr>
              <a:t/>
            </a:r>
            <a:br>
              <a:rPr lang="en-US" dirty="0" smtClean="0">
                <a:effectLst/>
              </a:rPr>
            </a:br>
            <a:r>
              <a:rPr lang="en-US" sz="900" dirty="0" smtClean="0">
                <a:effectLst/>
              </a:rPr>
              <a:t>https://www.google.com/</a:t>
            </a:r>
            <a:r>
              <a:rPr lang="en-US" sz="900" dirty="0" err="1" smtClean="0">
                <a:effectLst/>
              </a:rPr>
              <a:t>imgres?imgurl</a:t>
            </a:r>
            <a:r>
              <a:rPr lang="en-US" sz="900" dirty="0" smtClean="0">
                <a:effectLst/>
              </a:rPr>
              <a:t>=https://newfs.s3.amazonaws.com/taxon-images-1000s1000/</a:t>
            </a:r>
            <a:r>
              <a:rPr lang="en-US" sz="900" dirty="0" err="1" smtClean="0">
                <a:effectLst/>
              </a:rPr>
              <a:t>Sapindaceae</a:t>
            </a:r>
            <a:r>
              <a:rPr lang="en-US" sz="900" dirty="0" smtClean="0">
                <a:effectLst/>
              </a:rPr>
              <a:t>/</a:t>
            </a:r>
            <a:r>
              <a:rPr lang="en-US" sz="900" dirty="0" err="1" smtClean="0">
                <a:effectLst/>
              </a:rPr>
              <a:t>acer-negundo-violaceum-le-gmittelhauser.jpg&amp;imgrefurl</a:t>
            </a:r>
            <a:r>
              <a:rPr lang="en-US" sz="900" dirty="0" smtClean="0">
                <a:effectLst/>
              </a:rPr>
              <a:t>=https://gobotany.newenglandwild.org/species/acer/</a:t>
            </a:r>
            <a:r>
              <a:rPr lang="en-US" sz="900" dirty="0" err="1" smtClean="0">
                <a:effectLst/>
              </a:rPr>
              <a:t>negundo</a:t>
            </a:r>
            <a:r>
              <a:rPr lang="en-US" sz="900" dirty="0" smtClean="0">
                <a:effectLst/>
              </a:rPr>
              <a:t>/&amp;h=750&amp;w=1000&amp;tbnid=joe0d2_SpezxzM:&amp;q=</a:t>
            </a:r>
            <a:r>
              <a:rPr lang="en-US" sz="900" dirty="0" err="1" smtClean="0">
                <a:effectLst/>
              </a:rPr>
              <a:t>box+elder+tree&amp;tbnh</a:t>
            </a:r>
            <a:r>
              <a:rPr lang="en-US" sz="900" dirty="0" smtClean="0">
                <a:effectLst/>
              </a:rPr>
              <a:t>=150&amp;tbnw=200&amp;usg=AI4_-kRtyENtHlUNhufqisHayxRqi-4efg&amp;vet=12ahUKEwjlw5fY-73eAhXk34MKHSfiA9AQ_B0wHnoECAEQBg..i&amp;docid=VV5aHawczxhtRM&amp;itg=1&amp;sa=</a:t>
            </a:r>
            <a:r>
              <a:rPr lang="en-US" sz="900" dirty="0" err="1" smtClean="0">
                <a:effectLst/>
              </a:rPr>
              <a:t>X&amp;ved</a:t>
            </a:r>
            <a:r>
              <a:rPr lang="en-US" sz="900" dirty="0" smtClean="0">
                <a:effectLst/>
              </a:rPr>
              <a:t>=2ahUKEwjlw5fY-73eAhXk34MKHSfiA9AQ_B0wHnoECAEQBg</a:t>
            </a:r>
            <a:r>
              <a:rPr lang="en-US" dirty="0" smtClean="0">
                <a:effectLst/>
              </a:rPr>
              <a:t/>
            </a:r>
            <a:br>
              <a:rPr lang="en-US" dirty="0" smtClean="0">
                <a:effectLst/>
              </a:rPr>
            </a:br>
            <a:endParaRPr lang="en-US" dirty="0" smtClean="0"/>
          </a:p>
          <a:p>
            <a:endParaRPr lang="en-US" dirty="0"/>
          </a:p>
        </p:txBody>
      </p:sp>
      <p:sp>
        <p:nvSpPr>
          <p:cNvPr id="4" name="Slide Number Placeholder 3"/>
          <p:cNvSpPr>
            <a:spLocks noGrp="1"/>
          </p:cNvSpPr>
          <p:nvPr>
            <p:ph type="sldNum" sz="quarter" idx="10"/>
          </p:nvPr>
        </p:nvSpPr>
        <p:spPr/>
        <p:txBody>
          <a:bodyPr/>
          <a:lstStyle/>
          <a:p>
            <a:fld id="{B2B2C0D8-73CE-4E95-85BB-121F9431E9AA}" type="slidenum">
              <a:rPr lang="en-US" smtClean="0"/>
              <a:t>6</a:t>
            </a:fld>
            <a:endParaRPr lang="en-US" dirty="0"/>
          </a:p>
        </p:txBody>
      </p:sp>
    </p:spTree>
    <p:extLst>
      <p:ext uri="{BB962C8B-B14F-4D97-AF65-F5344CB8AC3E}">
        <p14:creationId xmlns:p14="http://schemas.microsoft.com/office/powerpoint/2010/main" val="2084908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14800"/>
            <a:ext cx="5486400" cy="4800600"/>
          </a:xfrm>
        </p:spPr>
        <p:txBody>
          <a:bodyPr/>
          <a:lstStyle/>
          <a:p>
            <a:r>
              <a:rPr lang="en-US" dirty="0" smtClean="0">
                <a:hlinkClick r:id="rId3"/>
              </a:rPr>
              <a:t>http://www.wvdnr.gov/wildlife/native_shrubs-virginiacreeper.shtm</a:t>
            </a:r>
            <a:endParaRPr lang="en-US" dirty="0" smtClean="0"/>
          </a:p>
          <a:p>
            <a:r>
              <a:rPr lang="en-US" dirty="0"/>
              <a:t>Virginia Creeper, Woodbine- </a:t>
            </a:r>
            <a:r>
              <a:rPr lang="en-US" i="1" dirty="0" err="1"/>
              <a:t>Parthenocissus</a:t>
            </a:r>
            <a:r>
              <a:rPr lang="en-US" i="1" dirty="0"/>
              <a:t> </a:t>
            </a:r>
            <a:r>
              <a:rPr lang="en-US" i="1" dirty="0" err="1"/>
              <a:t>quinquefolia</a:t>
            </a:r>
            <a:r>
              <a:rPr lang="en-US" i="1" dirty="0"/>
              <a:t> </a:t>
            </a:r>
            <a:r>
              <a:rPr lang="en-US" dirty="0"/>
              <a:t/>
            </a:r>
            <a:br>
              <a:rPr lang="en-US" dirty="0"/>
            </a:br>
            <a:r>
              <a:rPr lang="en-US" dirty="0"/>
              <a:t>Wild Raisin (Appalachian Tea) – </a:t>
            </a:r>
            <a:r>
              <a:rPr lang="en-US" i="1" dirty="0"/>
              <a:t>Viburnum </a:t>
            </a:r>
            <a:r>
              <a:rPr lang="en-US" i="1" dirty="0" err="1"/>
              <a:t>cassinoides</a:t>
            </a:r>
            <a:endParaRPr lang="en-US" dirty="0"/>
          </a:p>
          <a:p>
            <a:endParaRPr lang="en-US" b="1" dirty="0" smtClean="0"/>
          </a:p>
          <a:p>
            <a:r>
              <a:rPr lang="en-US" b="1" dirty="0" smtClean="0"/>
              <a:t>Form</a:t>
            </a:r>
            <a:r>
              <a:rPr lang="en-US" b="1" dirty="0"/>
              <a:t>: </a:t>
            </a:r>
            <a:r>
              <a:rPr lang="en-US" dirty="0" smtClean="0"/>
              <a:t>High </a:t>
            </a:r>
            <a:r>
              <a:rPr lang="en-US" dirty="0"/>
              <a:t>climbing or trailing woody vine, sometimes climbing to crowns of tall trees, 30 to 55 feet or more.</a:t>
            </a:r>
          </a:p>
          <a:p>
            <a:endParaRPr lang="en-US" b="1" dirty="0" smtClean="0"/>
          </a:p>
          <a:p>
            <a:r>
              <a:rPr lang="en-US" b="1" dirty="0" smtClean="0"/>
              <a:t>Bark</a:t>
            </a:r>
            <a:r>
              <a:rPr lang="en-US" b="1" dirty="0"/>
              <a:t>:</a:t>
            </a:r>
            <a:r>
              <a:rPr lang="en-US" dirty="0"/>
              <a:t> </a:t>
            </a:r>
            <a:r>
              <a:rPr lang="en-US" dirty="0" smtClean="0"/>
              <a:t>Older </a:t>
            </a:r>
            <a:r>
              <a:rPr lang="en-US" dirty="0"/>
              <a:t>vines produce tendrils along stem to grip supports. Can be mistaken for poison ivy.</a:t>
            </a:r>
          </a:p>
          <a:p>
            <a:endParaRPr lang="en-US" b="1" dirty="0" smtClean="0"/>
          </a:p>
          <a:p>
            <a:r>
              <a:rPr lang="en-US" b="1" dirty="0" smtClean="0"/>
              <a:t>Leaves</a:t>
            </a:r>
            <a:r>
              <a:rPr lang="en-US" b="1" dirty="0"/>
              <a:t>:</a:t>
            </a:r>
            <a:r>
              <a:rPr lang="en-US" dirty="0"/>
              <a:t> </a:t>
            </a:r>
            <a:r>
              <a:rPr lang="en-US" dirty="0" smtClean="0"/>
              <a:t>Deciduous</a:t>
            </a:r>
            <a:r>
              <a:rPr lang="en-US" dirty="0"/>
              <a:t>, alternate, compound, 5-leaflets, leaflets 2 to </a:t>
            </a:r>
            <a:r>
              <a:rPr lang="en-US" dirty="0" smtClean="0"/>
              <a:t>6” long</a:t>
            </a:r>
            <a:r>
              <a:rPr lang="en-US" dirty="0"/>
              <a:t>, oval to elliptical or lanceolate, coarsely toothed above middle. Purple to crimson in autumn.</a:t>
            </a:r>
          </a:p>
          <a:p>
            <a:endParaRPr lang="en-US" b="1" dirty="0" smtClean="0"/>
          </a:p>
          <a:p>
            <a:r>
              <a:rPr lang="en-US" b="1" dirty="0" smtClean="0"/>
              <a:t>Flowers</a:t>
            </a:r>
            <a:r>
              <a:rPr lang="en-US" b="1" dirty="0"/>
              <a:t>:</a:t>
            </a:r>
            <a:r>
              <a:rPr lang="en-US" dirty="0"/>
              <a:t> </a:t>
            </a:r>
            <a:r>
              <a:rPr lang="en-US" dirty="0" smtClean="0"/>
              <a:t>June-July</a:t>
            </a:r>
            <a:r>
              <a:rPr lang="en-US" dirty="0"/>
              <a:t>. Terminal clusters or from upper leaf axils, 25 to 200 flowers per cluster, greenish-individual flowers 1/8 inch across. Not showy.</a:t>
            </a:r>
          </a:p>
          <a:p>
            <a:r>
              <a:rPr lang="en-US" dirty="0"/>
              <a:t>Fruits: </a:t>
            </a:r>
            <a:r>
              <a:rPr lang="en-US" dirty="0" smtClean="0"/>
              <a:t>Blue </a:t>
            </a:r>
            <a:r>
              <a:rPr lang="en-US" dirty="0"/>
              <a:t>or black globose berry. Ripens in October, stays on vine into winter. Fruit stalks are red.</a:t>
            </a:r>
          </a:p>
          <a:p>
            <a:r>
              <a:rPr lang="en-US" dirty="0"/>
              <a:t>WV Range: </a:t>
            </a:r>
            <a:r>
              <a:rPr lang="en-US" dirty="0" smtClean="0"/>
              <a:t>Common </a:t>
            </a:r>
            <a:r>
              <a:rPr lang="en-US" dirty="0"/>
              <a:t>in all </a:t>
            </a:r>
            <a:r>
              <a:rPr lang="en-US" dirty="0" smtClean="0"/>
              <a:t>counties. </a:t>
            </a:r>
          </a:p>
          <a:p>
            <a:endParaRPr lang="en-US" b="1" dirty="0" smtClean="0"/>
          </a:p>
          <a:p>
            <a:r>
              <a:rPr lang="en-US" b="1" dirty="0" smtClean="0"/>
              <a:t>Natural </a:t>
            </a:r>
            <a:r>
              <a:rPr lang="en-US" b="1" dirty="0"/>
              <a:t>Habitat</a:t>
            </a:r>
            <a:r>
              <a:rPr lang="en-US" dirty="0"/>
              <a:t>: </a:t>
            </a:r>
            <a:r>
              <a:rPr lang="en-US" dirty="0" smtClean="0"/>
              <a:t>Moist </a:t>
            </a:r>
            <a:r>
              <a:rPr lang="en-US" dirty="0"/>
              <a:t>woods, thickets, fencerows, walls, hillsides and rocky banks.</a:t>
            </a:r>
          </a:p>
          <a:p>
            <a:r>
              <a:rPr lang="en-US" b="1" dirty="0"/>
              <a:t>Wildlife Use:</a:t>
            </a:r>
            <a:r>
              <a:rPr lang="en-US" dirty="0"/>
              <a:t> </a:t>
            </a:r>
            <a:r>
              <a:rPr lang="en-US" dirty="0" smtClean="0"/>
              <a:t>Fruits</a:t>
            </a:r>
            <a:r>
              <a:rPr lang="en-US" dirty="0"/>
              <a:t>, are very important as fall and winter food for songbirds, numerous other birds, including all game species. Also eaten by mice, chipmunks and skunks. Foliage and twigs browsed by white-tailed deer</a:t>
            </a:r>
            <a:r>
              <a:rPr lang="en-US" dirty="0" smtClean="0"/>
              <a:t>.</a:t>
            </a:r>
            <a:endParaRPr lang="en-US" dirty="0"/>
          </a:p>
        </p:txBody>
      </p:sp>
      <p:sp>
        <p:nvSpPr>
          <p:cNvPr id="4" name="Slide Number Placeholder 3"/>
          <p:cNvSpPr>
            <a:spLocks noGrp="1"/>
          </p:cNvSpPr>
          <p:nvPr>
            <p:ph type="sldNum" sz="quarter" idx="10"/>
          </p:nvPr>
        </p:nvSpPr>
        <p:spPr/>
        <p:txBody>
          <a:bodyPr/>
          <a:lstStyle/>
          <a:p>
            <a:fld id="{B2B2C0D8-73CE-4E95-85BB-121F9431E9AA}" type="slidenum">
              <a:rPr lang="en-US" smtClean="0"/>
              <a:t>7</a:t>
            </a:fld>
            <a:endParaRPr lang="en-US" dirty="0"/>
          </a:p>
        </p:txBody>
      </p:sp>
    </p:spTree>
    <p:extLst>
      <p:ext uri="{BB962C8B-B14F-4D97-AF65-F5344CB8AC3E}">
        <p14:creationId xmlns:p14="http://schemas.microsoft.com/office/powerpoint/2010/main" val="2084908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48200"/>
          </a:xfrm>
        </p:spPr>
        <p:txBody>
          <a:bodyPr/>
          <a:lstStyle/>
          <a:p>
            <a:r>
              <a:rPr lang="en-US" dirty="0" smtClean="0">
                <a:hlinkClick r:id="rId3"/>
              </a:rPr>
              <a:t>http://www.wvdnr.gov/wildlife/native_shrubs-virginiacreeper.shtm</a:t>
            </a:r>
            <a:endParaRPr lang="en-US" dirty="0" smtClean="0"/>
          </a:p>
          <a:p>
            <a:r>
              <a:rPr lang="en-US" sz="1200" b="0" i="0" kern="1200" dirty="0" smtClean="0">
                <a:solidFill>
                  <a:schemeClr val="tx1"/>
                </a:solidFill>
                <a:effectLst/>
                <a:latin typeface="+mn-lt"/>
                <a:ea typeface="+mn-ea"/>
                <a:cs typeface="+mn-cs"/>
              </a:rPr>
              <a:t>Virginia Creeper, Woodbine- </a:t>
            </a:r>
            <a:r>
              <a:rPr lang="en-US" sz="1200" b="0" i="1" kern="1200" dirty="0" err="1" smtClean="0">
                <a:solidFill>
                  <a:schemeClr val="tx1"/>
                </a:solidFill>
                <a:effectLst/>
                <a:latin typeface="+mn-lt"/>
                <a:ea typeface="+mn-ea"/>
                <a:cs typeface="+mn-cs"/>
              </a:rPr>
              <a:t>Parthenocissus</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quinquefolia</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Wild Raisin (Appalachian Tea) – </a:t>
            </a:r>
            <a:r>
              <a:rPr lang="en-US" sz="1200" b="0" i="1" kern="1200" dirty="0" smtClean="0">
                <a:solidFill>
                  <a:schemeClr val="tx1"/>
                </a:solidFill>
                <a:effectLst/>
                <a:latin typeface="+mn-lt"/>
                <a:ea typeface="+mn-ea"/>
                <a:cs typeface="+mn-cs"/>
              </a:rPr>
              <a:t>Viburnum </a:t>
            </a:r>
            <a:r>
              <a:rPr lang="en-US" sz="1200" b="0" i="1" kern="1200" dirty="0" err="1" smtClean="0">
                <a:solidFill>
                  <a:schemeClr val="tx1"/>
                </a:solidFill>
                <a:effectLst/>
                <a:latin typeface="+mn-lt"/>
                <a:ea typeface="+mn-ea"/>
                <a:cs typeface="+mn-cs"/>
              </a:rPr>
              <a:t>cassinoides</a:t>
            </a:r>
            <a:endParaRPr lang="en-US" sz="1200" b="0"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Form: </a:t>
            </a:r>
            <a:r>
              <a:rPr lang="en-US" sz="1200" b="0" i="0" kern="1200" dirty="0" smtClean="0">
                <a:solidFill>
                  <a:schemeClr val="tx1"/>
                </a:solidFill>
                <a:effectLst/>
                <a:latin typeface="+mn-lt"/>
                <a:ea typeface="+mn-ea"/>
                <a:cs typeface="+mn-cs"/>
              </a:rPr>
              <a:t>High climbing or trailing woody vine, sometimes climbing to crowns of tall trees, 30 to 55 feet or more.</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Bark:</a:t>
            </a:r>
            <a:r>
              <a:rPr lang="en-US" sz="1200" b="0" i="0" kern="1200" dirty="0" smtClean="0">
                <a:solidFill>
                  <a:schemeClr val="tx1"/>
                </a:solidFill>
                <a:effectLst/>
                <a:latin typeface="+mn-lt"/>
                <a:ea typeface="+mn-ea"/>
                <a:cs typeface="+mn-cs"/>
              </a:rPr>
              <a:t> Older vines produce tendrils along stem to grip supports. Can be mistaken for poison ivy.</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Leaves: </a:t>
            </a:r>
            <a:r>
              <a:rPr lang="en-US" sz="1200" b="0" i="0" kern="1200" dirty="0" smtClean="0">
                <a:solidFill>
                  <a:schemeClr val="tx1"/>
                </a:solidFill>
                <a:effectLst/>
                <a:latin typeface="+mn-lt"/>
                <a:ea typeface="+mn-ea"/>
                <a:cs typeface="+mn-cs"/>
              </a:rPr>
              <a:t>Deciduous, alternate, compound, 5-leaflets, leaflets 2 to 6 inches long, oval to elliptical or lanceolate, coarsely toothed above middle. Purple to crimson in autumn.</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Flowers</a:t>
            </a:r>
            <a:r>
              <a:rPr lang="en-US" sz="1200" b="0" i="0" kern="1200" dirty="0" smtClean="0">
                <a:solidFill>
                  <a:schemeClr val="tx1"/>
                </a:solidFill>
                <a:effectLst/>
                <a:latin typeface="+mn-lt"/>
                <a:ea typeface="+mn-ea"/>
                <a:cs typeface="+mn-cs"/>
              </a:rPr>
              <a:t>: June-July. Terminal clusters or from upper leaf axils, 25 to 200 flowers per cluster, greenish-individual flowers 1/8 inch across. Not showy.</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Fruits:</a:t>
            </a:r>
            <a:r>
              <a:rPr lang="en-US" sz="1200" b="0" i="0" kern="1200" dirty="0" smtClean="0">
                <a:solidFill>
                  <a:schemeClr val="tx1"/>
                </a:solidFill>
                <a:effectLst/>
                <a:latin typeface="+mn-lt"/>
                <a:ea typeface="+mn-ea"/>
                <a:cs typeface="+mn-cs"/>
              </a:rPr>
              <a:t> Blue or black globose berry. Ripens in October, stays on vine into winter. Fruit stalks are red.</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WV Range</a:t>
            </a:r>
            <a:r>
              <a:rPr lang="en-US" sz="1200" b="0" i="0" kern="1200" dirty="0" smtClean="0">
                <a:solidFill>
                  <a:schemeClr val="tx1"/>
                </a:solidFill>
                <a:effectLst/>
                <a:latin typeface="+mn-lt"/>
                <a:ea typeface="+mn-ea"/>
                <a:cs typeface="+mn-cs"/>
              </a:rPr>
              <a:t>: Common in all counties.</a:t>
            </a:r>
          </a:p>
          <a:p>
            <a:r>
              <a:rPr lang="en-US" sz="1200" b="1" i="0" kern="1200" dirty="0" smtClean="0">
                <a:solidFill>
                  <a:schemeClr val="tx1"/>
                </a:solidFill>
                <a:effectLst/>
                <a:latin typeface="+mn-lt"/>
                <a:ea typeface="+mn-ea"/>
                <a:cs typeface="+mn-cs"/>
              </a:rPr>
              <a:t>Natural Habitat: </a:t>
            </a:r>
            <a:r>
              <a:rPr lang="en-US" sz="1200" b="0" i="0" kern="1200" dirty="0" smtClean="0">
                <a:solidFill>
                  <a:schemeClr val="tx1"/>
                </a:solidFill>
                <a:effectLst/>
                <a:latin typeface="+mn-lt"/>
                <a:ea typeface="+mn-ea"/>
                <a:cs typeface="+mn-cs"/>
              </a:rPr>
              <a:t>Moist woods, thickets, fencerows, walls, hillsides and rocky banks.</a:t>
            </a:r>
          </a:p>
          <a:p>
            <a:r>
              <a:rPr lang="en-US" sz="1200" b="0" i="0" kern="1200" dirty="0" smtClean="0">
                <a:solidFill>
                  <a:schemeClr val="tx1"/>
                </a:solidFill>
                <a:effectLst/>
                <a:latin typeface="+mn-lt"/>
                <a:ea typeface="+mn-ea"/>
                <a:cs typeface="+mn-cs"/>
              </a:rPr>
              <a:t>Wildlife Use: Fruits, are very important as fall and winter food for songbirds, numerous other birds, including all game species. Also eaten by mice, chipmunks and skunks. Foliage and twigs browsed by white-tailed deer.</a:t>
            </a:r>
          </a:p>
          <a:p>
            <a:endParaRPr lang="en-US" dirty="0"/>
          </a:p>
        </p:txBody>
      </p:sp>
      <p:sp>
        <p:nvSpPr>
          <p:cNvPr id="4" name="Slide Number Placeholder 3"/>
          <p:cNvSpPr>
            <a:spLocks noGrp="1"/>
          </p:cNvSpPr>
          <p:nvPr>
            <p:ph type="sldNum" sz="quarter" idx="10"/>
          </p:nvPr>
        </p:nvSpPr>
        <p:spPr/>
        <p:txBody>
          <a:bodyPr/>
          <a:lstStyle/>
          <a:p>
            <a:fld id="{CD3DA338-05D0-4C2B-90C6-5A4C8962C3E2}" type="slidenum">
              <a:rPr lang="en-US" smtClean="0"/>
              <a:t>8</a:t>
            </a:fld>
            <a:endParaRPr lang="en-US"/>
          </a:p>
        </p:txBody>
      </p:sp>
    </p:spTree>
    <p:extLst>
      <p:ext uri="{BB962C8B-B14F-4D97-AF65-F5344CB8AC3E}">
        <p14:creationId xmlns:p14="http://schemas.microsoft.com/office/powerpoint/2010/main" val="2085016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800600"/>
          </a:xfrm>
        </p:spPr>
        <p:txBody>
          <a:bodyPr/>
          <a:lstStyle/>
          <a:p>
            <a:r>
              <a:rPr lang="en-US" dirty="0" smtClean="0">
                <a:hlinkClick r:id="rId3"/>
              </a:rPr>
              <a:t>http://www.wvdnr.gov/wildlife/native_shrubs-grapes.shtm</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Fox Grape – </a:t>
            </a:r>
            <a:r>
              <a:rPr lang="en-US" sz="1200" b="0" i="1" kern="1200" dirty="0" err="1" smtClean="0">
                <a:solidFill>
                  <a:schemeClr val="tx1"/>
                </a:solidFill>
                <a:effectLst/>
                <a:latin typeface="+mn-lt"/>
                <a:ea typeface="+mn-ea"/>
                <a:cs typeface="+mn-cs"/>
              </a:rPr>
              <a:t>Vitis</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labrusca</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Summer Grape – </a:t>
            </a:r>
            <a:r>
              <a:rPr lang="en-US" sz="1200" b="0" i="1" kern="1200" dirty="0" smtClean="0">
                <a:solidFill>
                  <a:schemeClr val="tx1"/>
                </a:solidFill>
                <a:effectLst/>
                <a:latin typeface="+mn-lt"/>
                <a:ea typeface="+mn-ea"/>
                <a:cs typeface="+mn-cs"/>
              </a:rPr>
              <a:t>V. </a:t>
            </a:r>
            <a:r>
              <a:rPr lang="en-US" sz="1200" b="0" i="1" kern="1200" dirty="0" err="1" smtClean="0">
                <a:solidFill>
                  <a:schemeClr val="tx1"/>
                </a:solidFill>
                <a:effectLst/>
                <a:latin typeface="+mn-lt"/>
                <a:ea typeface="+mn-ea"/>
                <a:cs typeface="+mn-cs"/>
              </a:rPr>
              <a:t>aestivalis</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Riverbank Grape – </a:t>
            </a:r>
            <a:r>
              <a:rPr lang="en-US" sz="1200" b="0" i="1" kern="1200" dirty="0" smtClean="0">
                <a:solidFill>
                  <a:schemeClr val="tx1"/>
                </a:solidFill>
                <a:effectLst/>
                <a:latin typeface="+mn-lt"/>
                <a:ea typeface="+mn-ea"/>
                <a:cs typeface="+mn-cs"/>
              </a:rPr>
              <a:t>V. </a:t>
            </a:r>
            <a:r>
              <a:rPr lang="en-US" sz="1200" b="0" i="1" kern="1200" dirty="0" err="1" smtClean="0">
                <a:solidFill>
                  <a:schemeClr val="tx1"/>
                </a:solidFill>
                <a:effectLst/>
                <a:latin typeface="+mn-lt"/>
                <a:ea typeface="+mn-ea"/>
                <a:cs typeface="+mn-cs"/>
              </a:rPr>
              <a:t>riparia</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Winter grape – </a:t>
            </a:r>
            <a:r>
              <a:rPr lang="en-US" sz="1200" b="0" i="1" kern="1200" dirty="0" smtClean="0">
                <a:solidFill>
                  <a:schemeClr val="tx1"/>
                </a:solidFill>
                <a:effectLst/>
                <a:latin typeface="+mn-lt"/>
                <a:ea typeface="+mn-ea"/>
                <a:cs typeface="+mn-cs"/>
              </a:rPr>
              <a:t>V. </a:t>
            </a:r>
            <a:r>
              <a:rPr lang="en-US" sz="1200" b="0" i="1" kern="1200" dirty="0" err="1" smtClean="0">
                <a:solidFill>
                  <a:schemeClr val="tx1"/>
                </a:solidFill>
                <a:effectLst/>
                <a:latin typeface="+mn-lt"/>
                <a:ea typeface="+mn-ea"/>
                <a:cs typeface="+mn-cs"/>
              </a:rPr>
              <a:t>vulpina</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Sand Grape – </a:t>
            </a:r>
            <a:r>
              <a:rPr lang="en-US" sz="1200" b="0" i="1" kern="1200" dirty="0" smtClean="0">
                <a:solidFill>
                  <a:schemeClr val="tx1"/>
                </a:solidFill>
                <a:effectLst/>
                <a:latin typeface="+mn-lt"/>
                <a:ea typeface="+mn-ea"/>
                <a:cs typeface="+mn-cs"/>
              </a:rPr>
              <a:t>V. </a:t>
            </a:r>
            <a:r>
              <a:rPr lang="en-US" sz="1200" b="0" i="1" kern="1200" dirty="0" err="1" smtClean="0">
                <a:solidFill>
                  <a:schemeClr val="tx1"/>
                </a:solidFill>
                <a:effectLst/>
                <a:latin typeface="+mn-lt"/>
                <a:ea typeface="+mn-ea"/>
                <a:cs typeface="+mn-cs"/>
              </a:rPr>
              <a:t>rupestris</a:t>
            </a:r>
            <a:r>
              <a:rPr lang="en-US" sz="1200" b="0" i="1"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Muscadine</a:t>
            </a:r>
            <a:r>
              <a:rPr lang="en-US" sz="1200" b="0" i="0" kern="1200" dirty="0" smtClean="0">
                <a:solidFill>
                  <a:schemeClr val="tx1"/>
                </a:solidFill>
                <a:effectLst/>
                <a:latin typeface="+mn-lt"/>
                <a:ea typeface="+mn-ea"/>
                <a:cs typeface="+mn-cs"/>
              </a:rPr>
              <a:t> – </a:t>
            </a:r>
            <a:r>
              <a:rPr lang="en-US" sz="1200" b="0" i="1" kern="1200" dirty="0" smtClean="0">
                <a:solidFill>
                  <a:schemeClr val="tx1"/>
                </a:solidFill>
                <a:effectLst/>
                <a:latin typeface="+mn-lt"/>
                <a:ea typeface="+mn-ea"/>
                <a:cs typeface="+mn-cs"/>
              </a:rPr>
              <a:t>V. </a:t>
            </a:r>
            <a:r>
              <a:rPr lang="en-US" sz="1200" b="0" i="1" kern="1200" dirty="0" err="1" smtClean="0">
                <a:solidFill>
                  <a:schemeClr val="tx1"/>
                </a:solidFill>
                <a:effectLst/>
                <a:latin typeface="+mn-lt"/>
                <a:ea typeface="+mn-ea"/>
                <a:cs typeface="+mn-cs"/>
              </a:rPr>
              <a:t>rotundifolia</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Woody vines with old shaggy bard that trail on the ground or, more often, climb trees using coiling reddish-green </a:t>
            </a:r>
            <a:r>
              <a:rPr lang="en-US" sz="1200" b="0" i="0" kern="1200" dirty="0" err="1" smtClean="0">
                <a:solidFill>
                  <a:schemeClr val="tx1"/>
                </a:solidFill>
                <a:effectLst/>
                <a:latin typeface="+mn-lt"/>
                <a:ea typeface="+mn-ea"/>
                <a:cs typeface="+mn-cs"/>
              </a:rPr>
              <a:t>tendils</a:t>
            </a:r>
            <a:r>
              <a:rPr lang="en-US" sz="1200" b="0" i="0" kern="1200" dirty="0" smtClean="0">
                <a:solidFill>
                  <a:schemeClr val="tx1"/>
                </a:solidFill>
                <a:effectLst/>
                <a:latin typeface="+mn-lt"/>
                <a:ea typeface="+mn-ea"/>
                <a:cs typeface="+mn-cs"/>
              </a:rPr>
              <a:t>.</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Twigs and Bark:</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Fox &amp; Summer</a:t>
            </a:r>
            <a:r>
              <a:rPr lang="en-US" sz="1200" b="0" i="0" kern="1200" dirty="0" smtClean="0">
                <a:solidFill>
                  <a:schemeClr val="tx1"/>
                </a:solidFill>
                <a:effectLst/>
                <a:latin typeface="+mn-lt"/>
                <a:ea typeface="+mn-ea"/>
                <a:cs typeface="+mn-cs"/>
              </a:rPr>
              <a:t>-Twigs with dense reddish hairs, tendril opposite every third leaf. Pith interrupted by woody partition at each node.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Riverbank &amp; Winter- </a:t>
            </a:r>
            <a:r>
              <a:rPr lang="en-US" sz="1200" b="0" i="0" kern="1200" dirty="0" smtClean="0">
                <a:solidFill>
                  <a:schemeClr val="tx1"/>
                </a:solidFill>
                <a:effectLst/>
                <a:latin typeface="+mn-lt"/>
                <a:ea typeface="+mn-ea"/>
                <a:cs typeface="+mn-cs"/>
              </a:rPr>
              <a:t>Tendrils missing from every third leaf. Pith interrupted by woody partition at each node.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Sand</a:t>
            </a:r>
            <a:r>
              <a:rPr lang="en-US" sz="1200" b="0" i="0" kern="1200" dirty="0" smtClean="0">
                <a:solidFill>
                  <a:schemeClr val="tx1"/>
                </a:solidFill>
                <a:effectLst/>
                <a:latin typeface="+mn-lt"/>
                <a:ea typeface="+mn-ea"/>
                <a:cs typeface="+mn-cs"/>
              </a:rPr>
              <a:t>-Tendrils none or only at uppermost nodes, pith continuous. </a:t>
            </a:r>
            <a:br>
              <a:rPr lang="en-US" sz="1200" b="0"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Muscadine</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Tendrils not forked, pith brown and continuous in modes. Bark smooth and dark with small dots.</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Leaves:</a:t>
            </a:r>
            <a:r>
              <a:rPr lang="en-US" sz="1200" b="0" i="0" kern="1200" dirty="0" smtClean="0">
                <a:solidFill>
                  <a:schemeClr val="tx1"/>
                </a:solidFill>
                <a:effectLst/>
                <a:latin typeface="+mn-lt"/>
                <a:ea typeface="+mn-ea"/>
                <a:cs typeface="+mn-cs"/>
              </a:rPr>
              <a:t> In general, are deciduous, alternate, simple and usually </a:t>
            </a:r>
            <a:r>
              <a:rPr lang="en-US" sz="1200" b="0" i="0" kern="1200" dirty="0" err="1" smtClean="0">
                <a:solidFill>
                  <a:schemeClr val="tx1"/>
                </a:solidFill>
                <a:effectLst/>
                <a:latin typeface="+mn-lt"/>
                <a:ea typeface="+mn-ea"/>
                <a:cs typeface="+mn-cs"/>
              </a:rPr>
              <a:t>palmately</a:t>
            </a:r>
            <a:r>
              <a:rPr lang="en-US" sz="1200" b="0" i="0" kern="1200" dirty="0" smtClean="0">
                <a:solidFill>
                  <a:schemeClr val="tx1"/>
                </a:solidFill>
                <a:effectLst/>
                <a:latin typeface="+mn-lt"/>
                <a:ea typeface="+mn-ea"/>
                <a:cs typeface="+mn-cs"/>
              </a:rPr>
              <a:t> lobed or toothed on the edge.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Fox &amp; Summer- </a:t>
            </a:r>
            <a:r>
              <a:rPr lang="en-US" sz="1200" b="0" i="0" kern="1200" dirty="0" smtClean="0">
                <a:solidFill>
                  <a:schemeClr val="tx1"/>
                </a:solidFill>
                <a:effectLst/>
                <a:latin typeface="+mn-lt"/>
                <a:ea typeface="+mn-ea"/>
                <a:cs typeface="+mn-cs"/>
              </a:rPr>
              <a:t>Red woolly felt-like hairs beneath.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Riverbank</a:t>
            </a:r>
            <a:r>
              <a:rPr lang="en-US" sz="1200" b="0" i="0" kern="1200" dirty="0" smtClean="0">
                <a:solidFill>
                  <a:schemeClr val="tx1"/>
                </a:solidFill>
                <a:effectLst/>
                <a:latin typeface="+mn-lt"/>
                <a:ea typeface="+mn-ea"/>
                <a:cs typeface="+mn-cs"/>
              </a:rPr>
              <a:t>- Hairy below and long pointed leaf tips.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Winter</a:t>
            </a:r>
            <a:r>
              <a:rPr lang="en-US" sz="1200" b="0" i="0" kern="1200" dirty="0" smtClean="0">
                <a:solidFill>
                  <a:schemeClr val="tx1"/>
                </a:solidFill>
                <a:effectLst/>
                <a:latin typeface="+mn-lt"/>
                <a:ea typeface="+mn-ea"/>
                <a:cs typeface="+mn-cs"/>
              </a:rPr>
              <a:t>- Smooth and green beneath.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Sand</a:t>
            </a:r>
            <a:r>
              <a:rPr lang="en-US" sz="1200" b="0" i="0" kern="1200" dirty="0" smtClean="0">
                <a:solidFill>
                  <a:schemeClr val="tx1"/>
                </a:solidFill>
                <a:effectLst/>
                <a:latin typeface="+mn-lt"/>
                <a:ea typeface="+mn-ea"/>
                <a:cs typeface="+mn-cs"/>
              </a:rPr>
              <a:t>- Smooth, shiny, wider than long. </a:t>
            </a:r>
            <a:br>
              <a:rPr lang="en-US" sz="1200" b="0"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Muscadine</a:t>
            </a:r>
            <a:r>
              <a:rPr lang="en-US" sz="1200" b="0" i="0" kern="1200" dirty="0" smtClean="0">
                <a:solidFill>
                  <a:schemeClr val="tx1"/>
                </a:solidFill>
                <a:effectLst/>
                <a:latin typeface="+mn-lt"/>
                <a:ea typeface="+mn-ea"/>
                <a:cs typeface="+mn-cs"/>
              </a:rPr>
              <a:t>- Small and shiny green above and below.</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Flowers</a:t>
            </a:r>
            <a:r>
              <a:rPr lang="en-US" sz="1200" b="0" i="0" kern="1200" dirty="0" smtClean="0">
                <a:solidFill>
                  <a:schemeClr val="tx1"/>
                </a:solidFill>
                <a:effectLst/>
                <a:latin typeface="+mn-lt"/>
                <a:ea typeface="+mn-ea"/>
                <a:cs typeface="+mn-cs"/>
              </a:rPr>
              <a:t>: Green in long clusters.</a:t>
            </a:r>
          </a:p>
          <a:p>
            <a:endParaRPr lang="en-US" sz="1200" b="1" i="0" kern="1200" dirty="0" smtClean="0">
              <a:solidFill>
                <a:schemeClr val="tx1"/>
              </a:solidFill>
              <a:effectLst/>
              <a:latin typeface="+mn-lt"/>
              <a:ea typeface="+mn-ea"/>
              <a:cs typeface="+mn-cs"/>
            </a:endParaRPr>
          </a:p>
          <a:p>
            <a:endParaRPr lang="en-US" b="1" dirty="0"/>
          </a:p>
          <a:p>
            <a:r>
              <a:rPr lang="en-US" sz="1200" b="1" i="0" kern="1200" dirty="0" smtClean="0">
                <a:solidFill>
                  <a:schemeClr val="tx1"/>
                </a:solidFill>
                <a:effectLst/>
                <a:latin typeface="+mn-lt"/>
                <a:ea typeface="+mn-ea"/>
                <a:cs typeface="+mn-cs"/>
              </a:rPr>
              <a:t>Fruit:</a:t>
            </a:r>
            <a:r>
              <a:rPr lang="en-US" sz="1200" b="0" i="0" kern="1200" dirty="0" smtClean="0">
                <a:solidFill>
                  <a:schemeClr val="tx1"/>
                </a:solidFill>
                <a:effectLst/>
                <a:latin typeface="+mn-lt"/>
                <a:ea typeface="+mn-ea"/>
                <a:cs typeface="+mn-cs"/>
              </a:rPr>
              <a:t> Fox- Black or purple and sweet, ½ to 1”diameter.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Summer</a:t>
            </a:r>
            <a:r>
              <a:rPr lang="en-US" sz="1200" b="0" i="0" kern="1200" dirty="0" smtClean="0">
                <a:solidFill>
                  <a:schemeClr val="tx1"/>
                </a:solidFill>
                <a:effectLst/>
                <a:latin typeface="+mn-lt"/>
                <a:ea typeface="+mn-ea"/>
                <a:cs typeface="+mn-cs"/>
              </a:rPr>
              <a:t>- Dark purple to black, slight white cast on fruit, ¼ to ½ inch diameter.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Riverbank</a:t>
            </a:r>
            <a:r>
              <a:rPr lang="en-US" sz="1200" b="0" i="0" kern="1200" dirty="0" smtClean="0">
                <a:solidFill>
                  <a:schemeClr val="tx1"/>
                </a:solidFill>
                <a:effectLst/>
                <a:latin typeface="+mn-lt"/>
                <a:ea typeface="+mn-ea"/>
                <a:cs typeface="+mn-cs"/>
              </a:rPr>
              <a:t>- Blue to black, ½ to ½” diameter.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Winter</a:t>
            </a:r>
            <a:r>
              <a:rPr lang="en-US" sz="1200" b="0" i="0" kern="1200" dirty="0" smtClean="0">
                <a:solidFill>
                  <a:schemeClr val="tx1"/>
                </a:solidFill>
                <a:effectLst/>
                <a:latin typeface="+mn-lt"/>
                <a:ea typeface="+mn-ea"/>
                <a:cs typeface="+mn-cs"/>
              </a:rPr>
              <a:t>- Small, black. 1/8 to ¼ inch diameter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Sand</a:t>
            </a:r>
            <a:r>
              <a:rPr lang="en-US" sz="1200" b="0" i="0" kern="1200" dirty="0" smtClean="0">
                <a:solidFill>
                  <a:schemeClr val="tx1"/>
                </a:solidFill>
                <a:effectLst/>
                <a:latin typeface="+mn-lt"/>
                <a:ea typeface="+mn-ea"/>
                <a:cs typeface="+mn-cs"/>
              </a:rPr>
              <a:t>- Small, black shiny and slightly flattened, 1/8 to ¼ inch diameter. </a:t>
            </a:r>
            <a:br>
              <a:rPr lang="en-US" sz="1200" b="0"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Muscadin</a:t>
            </a:r>
            <a:r>
              <a:rPr lang="en-US" sz="1200" b="0" i="0" kern="1200" dirty="0" err="1" smtClean="0">
                <a:solidFill>
                  <a:schemeClr val="tx1"/>
                </a:solidFill>
                <a:effectLst/>
                <a:latin typeface="+mn-lt"/>
                <a:ea typeface="+mn-ea"/>
                <a:cs typeface="+mn-cs"/>
              </a:rPr>
              <a:t>e</a:t>
            </a:r>
            <a:r>
              <a:rPr lang="en-US" sz="1200" b="0" i="0" kern="1200" dirty="0" smtClean="0">
                <a:solidFill>
                  <a:schemeClr val="tx1"/>
                </a:solidFill>
                <a:effectLst/>
                <a:latin typeface="+mn-lt"/>
                <a:ea typeface="+mn-ea"/>
                <a:cs typeface="+mn-cs"/>
              </a:rPr>
              <a:t>- Purplish, sweet and large without a white cast on fruits, ½- 1”diameter.</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WV Range: </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Fox –</a:t>
            </a:r>
            <a:r>
              <a:rPr lang="en-US" sz="1200" b="0" i="0" kern="1200" dirty="0" smtClean="0">
                <a:solidFill>
                  <a:schemeClr val="tx1"/>
                </a:solidFill>
                <a:effectLst/>
                <a:latin typeface="+mn-lt"/>
                <a:ea typeface="+mn-ea"/>
                <a:cs typeface="+mn-cs"/>
              </a:rPr>
              <a:t> Uncommon; Barbour, Braxton, Calhoun, Hampshire, Hancock, Hardy, Logan , Mercer, Monongalia, Morgan, Pocahontas and Ritchie Counties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Summer- Very common throughout.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Riverbank </a:t>
            </a:r>
            <a:r>
              <a:rPr lang="en-US" sz="1200" b="0" i="0" kern="1200" dirty="0" smtClean="0">
                <a:solidFill>
                  <a:schemeClr val="tx1"/>
                </a:solidFill>
                <a:effectLst/>
                <a:latin typeface="+mn-lt"/>
                <a:ea typeface="+mn-ea"/>
                <a:cs typeface="+mn-cs"/>
              </a:rPr>
              <a:t>– Frequent.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Winter </a:t>
            </a:r>
            <a:r>
              <a:rPr lang="en-US" sz="1200" b="0" i="0" kern="1200" dirty="0" smtClean="0">
                <a:solidFill>
                  <a:schemeClr val="tx1"/>
                </a:solidFill>
                <a:effectLst/>
                <a:latin typeface="+mn-lt"/>
                <a:ea typeface="+mn-ea"/>
                <a:cs typeface="+mn-cs"/>
              </a:rPr>
              <a:t>– Common throughout.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Sand </a:t>
            </a:r>
            <a:r>
              <a:rPr lang="en-US" sz="1200" b="0" i="0" kern="1200" dirty="0" smtClean="0">
                <a:solidFill>
                  <a:schemeClr val="tx1"/>
                </a:solidFill>
                <a:effectLst/>
                <a:latin typeface="+mn-lt"/>
                <a:ea typeface="+mn-ea"/>
                <a:cs typeface="+mn-cs"/>
              </a:rPr>
              <a:t>– Uncommon; Brooke, Calhoun, Grant, Greenbrier, Hampshire, Hancock, Mason, Monongalia , Ohio , Pendleton, Preston and Wirt Counties . </a:t>
            </a:r>
            <a:br>
              <a:rPr lang="en-US" sz="1200" b="0"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Mascadine</a:t>
            </a: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Wyoming , Fayette, Randolph and Summers Counties .</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Natural Habitat:</a:t>
            </a:r>
            <a:r>
              <a:rPr lang="en-US" sz="1200" b="0" i="0" kern="1200" dirty="0" smtClean="0">
                <a:solidFill>
                  <a:schemeClr val="tx1"/>
                </a:solidFill>
                <a:effectLst/>
                <a:latin typeface="+mn-lt"/>
                <a:ea typeface="+mn-ea"/>
                <a:cs typeface="+mn-cs"/>
              </a:rPr>
              <a:t>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Fox –</a:t>
            </a:r>
            <a:r>
              <a:rPr lang="en-US" sz="1200" b="0" i="0" kern="1200" dirty="0" smtClean="0">
                <a:solidFill>
                  <a:schemeClr val="tx1"/>
                </a:solidFill>
                <a:effectLst/>
                <a:latin typeface="+mn-lt"/>
                <a:ea typeface="+mn-ea"/>
                <a:cs typeface="+mn-cs"/>
              </a:rPr>
              <a:t> Thickets and woodlands borders.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Summer</a:t>
            </a:r>
            <a:r>
              <a:rPr lang="en-US" sz="1200" b="0" i="0" kern="1200" dirty="0" smtClean="0">
                <a:solidFill>
                  <a:schemeClr val="tx1"/>
                </a:solidFill>
                <a:effectLst/>
                <a:latin typeface="+mn-lt"/>
                <a:ea typeface="+mn-ea"/>
                <a:cs typeface="+mn-cs"/>
              </a:rPr>
              <a:t> – Woods and thickets.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Riverbank</a:t>
            </a:r>
            <a:r>
              <a:rPr lang="en-US" sz="1200" b="0" i="0" kern="1200" dirty="0" smtClean="0">
                <a:solidFill>
                  <a:schemeClr val="tx1"/>
                </a:solidFill>
                <a:effectLst/>
                <a:latin typeface="+mn-lt"/>
                <a:ea typeface="+mn-ea"/>
                <a:cs typeface="+mn-cs"/>
              </a:rPr>
              <a:t> – Along streams.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Winter </a:t>
            </a:r>
            <a:r>
              <a:rPr lang="en-US" sz="1200" b="0" i="0" kern="1200" dirty="0" smtClean="0">
                <a:solidFill>
                  <a:schemeClr val="tx1"/>
                </a:solidFill>
                <a:effectLst/>
                <a:latin typeface="+mn-lt"/>
                <a:ea typeface="+mn-ea"/>
                <a:cs typeface="+mn-cs"/>
              </a:rPr>
              <a:t>– Moist thickets and along streams.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Sand </a:t>
            </a:r>
            <a:r>
              <a:rPr lang="en-US" sz="1200" b="0" i="0" kern="1200" dirty="0" smtClean="0">
                <a:solidFill>
                  <a:schemeClr val="tx1"/>
                </a:solidFill>
                <a:effectLst/>
                <a:latin typeface="+mn-lt"/>
                <a:ea typeface="+mn-ea"/>
                <a:cs typeface="+mn-cs"/>
              </a:rPr>
              <a:t>– Sandy streambanks, floodplains and hills. </a:t>
            </a:r>
            <a:br>
              <a:rPr lang="en-US" sz="1200" b="0" i="0" kern="1200" dirty="0" smtClean="0">
                <a:solidFill>
                  <a:schemeClr val="tx1"/>
                </a:solidFill>
                <a:effectLst/>
                <a:latin typeface="+mn-lt"/>
                <a:ea typeface="+mn-ea"/>
                <a:cs typeface="+mn-cs"/>
              </a:rPr>
            </a:br>
            <a:r>
              <a:rPr lang="en-US" sz="1200" b="1" i="0" kern="1200" dirty="0" err="1" smtClean="0">
                <a:solidFill>
                  <a:schemeClr val="tx1"/>
                </a:solidFill>
                <a:effectLst/>
                <a:latin typeface="+mn-lt"/>
                <a:ea typeface="+mn-ea"/>
                <a:cs typeface="+mn-cs"/>
              </a:rPr>
              <a:t>Muscadine</a:t>
            </a: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Rich floodplains and bottomlands.</a:t>
            </a:r>
          </a:p>
          <a:p>
            <a:r>
              <a:rPr lang="en-US" sz="1200" b="1" i="0" kern="1200" dirty="0" smtClean="0">
                <a:solidFill>
                  <a:schemeClr val="tx1"/>
                </a:solidFill>
                <a:effectLst/>
                <a:latin typeface="+mn-lt"/>
                <a:ea typeface="+mn-ea"/>
                <a:cs typeface="+mn-cs"/>
              </a:rPr>
              <a:t>Wildlife Use: </a:t>
            </a:r>
            <a:r>
              <a:rPr lang="en-US" sz="1200" b="0" i="0" kern="1200" dirty="0" smtClean="0">
                <a:solidFill>
                  <a:schemeClr val="tx1"/>
                </a:solidFill>
                <a:effectLst/>
                <a:latin typeface="+mn-lt"/>
                <a:ea typeface="+mn-ea"/>
                <a:cs typeface="+mn-cs"/>
              </a:rPr>
              <a:t>The ripe grapes are a favorite food of raccoon, rabbit, red squirrel, opossum, foxes, ruffed grouse, wild turkey, cardinal, mockingbird, robin, cedar waxwing, woodpeckers, mourning dove and other songbirds. Old dried grapes are especially valuable in later winter. The dense foliage of “grape tangles” and in tree tops are very valuable for cover and nest sites for many animals and birds.</a:t>
            </a:r>
          </a:p>
        </p:txBody>
      </p:sp>
      <p:sp>
        <p:nvSpPr>
          <p:cNvPr id="4" name="Slide Number Placeholder 3"/>
          <p:cNvSpPr>
            <a:spLocks noGrp="1"/>
          </p:cNvSpPr>
          <p:nvPr>
            <p:ph type="sldNum" sz="quarter" idx="10"/>
          </p:nvPr>
        </p:nvSpPr>
        <p:spPr/>
        <p:txBody>
          <a:bodyPr/>
          <a:lstStyle/>
          <a:p>
            <a:fld id="{CD3DA338-05D0-4C2B-90C6-5A4C8962C3E2}" type="slidenum">
              <a:rPr lang="en-US" smtClean="0"/>
              <a:t>9</a:t>
            </a:fld>
            <a:endParaRPr lang="en-US" dirty="0"/>
          </a:p>
        </p:txBody>
      </p:sp>
    </p:spTree>
    <p:extLst>
      <p:ext uri="{BB962C8B-B14F-4D97-AF65-F5344CB8AC3E}">
        <p14:creationId xmlns:p14="http://schemas.microsoft.com/office/powerpoint/2010/main" val="1016091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2C0D8-73CE-4E95-85BB-121F9431E9AA}" type="slidenum">
              <a:rPr lang="en-US" smtClean="0"/>
              <a:t>10</a:t>
            </a:fld>
            <a:endParaRPr lang="en-US"/>
          </a:p>
        </p:txBody>
      </p:sp>
    </p:spTree>
    <p:extLst>
      <p:ext uri="{BB962C8B-B14F-4D97-AF65-F5344CB8AC3E}">
        <p14:creationId xmlns:p14="http://schemas.microsoft.com/office/powerpoint/2010/main" val="539246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55FCE3-EC74-4C06-8442-DDBA82E6BA0B}"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5040B-0102-4F37-9BAA-AA53D9FCDEDF}" type="slidenum">
              <a:rPr lang="en-US" smtClean="0"/>
              <a:t>‹#›</a:t>
            </a:fld>
            <a:endParaRPr lang="en-US"/>
          </a:p>
        </p:txBody>
      </p:sp>
    </p:spTree>
    <p:extLst>
      <p:ext uri="{BB962C8B-B14F-4D97-AF65-F5344CB8AC3E}">
        <p14:creationId xmlns:p14="http://schemas.microsoft.com/office/powerpoint/2010/main" val="2067165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55FCE3-EC74-4C06-8442-DDBA82E6BA0B}"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5040B-0102-4F37-9BAA-AA53D9FCDEDF}" type="slidenum">
              <a:rPr lang="en-US" smtClean="0"/>
              <a:t>‹#›</a:t>
            </a:fld>
            <a:endParaRPr lang="en-US"/>
          </a:p>
        </p:txBody>
      </p:sp>
    </p:spTree>
    <p:extLst>
      <p:ext uri="{BB962C8B-B14F-4D97-AF65-F5344CB8AC3E}">
        <p14:creationId xmlns:p14="http://schemas.microsoft.com/office/powerpoint/2010/main" val="317542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55FCE3-EC74-4C06-8442-DDBA82E6BA0B}"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5040B-0102-4F37-9BAA-AA53D9FCDEDF}" type="slidenum">
              <a:rPr lang="en-US" smtClean="0"/>
              <a:t>‹#›</a:t>
            </a:fld>
            <a:endParaRPr lang="en-US"/>
          </a:p>
        </p:txBody>
      </p:sp>
    </p:spTree>
    <p:extLst>
      <p:ext uri="{BB962C8B-B14F-4D97-AF65-F5344CB8AC3E}">
        <p14:creationId xmlns:p14="http://schemas.microsoft.com/office/powerpoint/2010/main" val="1256162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55FCE3-EC74-4C06-8442-DDBA82E6BA0B}"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5040B-0102-4F37-9BAA-AA53D9FCDEDF}" type="slidenum">
              <a:rPr lang="en-US" smtClean="0"/>
              <a:t>‹#›</a:t>
            </a:fld>
            <a:endParaRPr lang="en-US"/>
          </a:p>
        </p:txBody>
      </p:sp>
    </p:spTree>
    <p:extLst>
      <p:ext uri="{BB962C8B-B14F-4D97-AF65-F5344CB8AC3E}">
        <p14:creationId xmlns:p14="http://schemas.microsoft.com/office/powerpoint/2010/main" val="3855428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55FCE3-EC74-4C06-8442-DDBA82E6BA0B}"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5040B-0102-4F37-9BAA-AA53D9FCDEDF}" type="slidenum">
              <a:rPr lang="en-US" smtClean="0"/>
              <a:t>‹#›</a:t>
            </a:fld>
            <a:endParaRPr lang="en-US"/>
          </a:p>
        </p:txBody>
      </p:sp>
    </p:spTree>
    <p:extLst>
      <p:ext uri="{BB962C8B-B14F-4D97-AF65-F5344CB8AC3E}">
        <p14:creationId xmlns:p14="http://schemas.microsoft.com/office/powerpoint/2010/main" val="160921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55FCE3-EC74-4C06-8442-DDBA82E6BA0B}"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5040B-0102-4F37-9BAA-AA53D9FCDEDF}" type="slidenum">
              <a:rPr lang="en-US" smtClean="0"/>
              <a:t>‹#›</a:t>
            </a:fld>
            <a:endParaRPr lang="en-US"/>
          </a:p>
        </p:txBody>
      </p:sp>
    </p:spTree>
    <p:extLst>
      <p:ext uri="{BB962C8B-B14F-4D97-AF65-F5344CB8AC3E}">
        <p14:creationId xmlns:p14="http://schemas.microsoft.com/office/powerpoint/2010/main" val="2775375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55FCE3-EC74-4C06-8442-DDBA82E6BA0B}"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A5040B-0102-4F37-9BAA-AA53D9FCDEDF}" type="slidenum">
              <a:rPr lang="en-US" smtClean="0"/>
              <a:t>‹#›</a:t>
            </a:fld>
            <a:endParaRPr lang="en-US"/>
          </a:p>
        </p:txBody>
      </p:sp>
    </p:spTree>
    <p:extLst>
      <p:ext uri="{BB962C8B-B14F-4D97-AF65-F5344CB8AC3E}">
        <p14:creationId xmlns:p14="http://schemas.microsoft.com/office/powerpoint/2010/main" val="301011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55FCE3-EC74-4C06-8442-DDBA82E6BA0B}"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A5040B-0102-4F37-9BAA-AA53D9FCDEDF}" type="slidenum">
              <a:rPr lang="en-US" smtClean="0"/>
              <a:t>‹#›</a:t>
            </a:fld>
            <a:endParaRPr lang="en-US"/>
          </a:p>
        </p:txBody>
      </p:sp>
    </p:spTree>
    <p:extLst>
      <p:ext uri="{BB962C8B-B14F-4D97-AF65-F5344CB8AC3E}">
        <p14:creationId xmlns:p14="http://schemas.microsoft.com/office/powerpoint/2010/main" val="3071960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5FCE3-EC74-4C06-8442-DDBA82E6BA0B}"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A5040B-0102-4F37-9BAA-AA53D9FCDEDF}" type="slidenum">
              <a:rPr lang="en-US" smtClean="0"/>
              <a:t>‹#›</a:t>
            </a:fld>
            <a:endParaRPr lang="en-US"/>
          </a:p>
        </p:txBody>
      </p:sp>
    </p:spTree>
    <p:extLst>
      <p:ext uri="{BB962C8B-B14F-4D97-AF65-F5344CB8AC3E}">
        <p14:creationId xmlns:p14="http://schemas.microsoft.com/office/powerpoint/2010/main" val="2383775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5FCE3-EC74-4C06-8442-DDBA82E6BA0B}"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5040B-0102-4F37-9BAA-AA53D9FCDEDF}" type="slidenum">
              <a:rPr lang="en-US" smtClean="0"/>
              <a:t>‹#›</a:t>
            </a:fld>
            <a:endParaRPr lang="en-US"/>
          </a:p>
        </p:txBody>
      </p:sp>
    </p:spTree>
    <p:extLst>
      <p:ext uri="{BB962C8B-B14F-4D97-AF65-F5344CB8AC3E}">
        <p14:creationId xmlns:p14="http://schemas.microsoft.com/office/powerpoint/2010/main" val="2816480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5FCE3-EC74-4C06-8442-DDBA82E6BA0B}"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5040B-0102-4F37-9BAA-AA53D9FCDEDF}" type="slidenum">
              <a:rPr lang="en-US" smtClean="0"/>
              <a:t>‹#›</a:t>
            </a:fld>
            <a:endParaRPr lang="en-US"/>
          </a:p>
        </p:txBody>
      </p:sp>
    </p:spTree>
    <p:extLst>
      <p:ext uri="{BB962C8B-B14F-4D97-AF65-F5344CB8AC3E}">
        <p14:creationId xmlns:p14="http://schemas.microsoft.com/office/powerpoint/2010/main" val="2802625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5FCE3-EC74-4C06-8442-DDBA82E6BA0B}" type="datetimeFigureOut">
              <a:rPr lang="en-US" smtClean="0"/>
              <a:t>8/22/2019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5040B-0102-4F37-9BAA-AA53D9FCDEDF}" type="slidenum">
              <a:rPr lang="en-US" smtClean="0"/>
              <a:t>‹#›</a:t>
            </a:fld>
            <a:endParaRPr lang="en-US"/>
          </a:p>
        </p:txBody>
      </p:sp>
    </p:spTree>
    <p:extLst>
      <p:ext uri="{BB962C8B-B14F-4D97-AF65-F5344CB8AC3E}">
        <p14:creationId xmlns:p14="http://schemas.microsoft.com/office/powerpoint/2010/main" val="2155778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Oriental Bittersweet </a:t>
            </a:r>
            <a:r>
              <a:rPr lang="en-US" dirty="0" smtClean="0"/>
              <a:t/>
            </a:r>
            <a:br>
              <a:rPr lang="en-US" dirty="0" smtClean="0"/>
            </a:br>
            <a:r>
              <a:rPr lang="en-US" dirty="0" err="1" smtClean="0"/>
              <a:t>Cacapon</a:t>
            </a:r>
            <a:r>
              <a:rPr lang="en-US" dirty="0" smtClean="0"/>
              <a:t> </a:t>
            </a:r>
            <a:r>
              <a:rPr lang="en-US" dirty="0" smtClean="0"/>
              <a:t>State Park</a:t>
            </a:r>
            <a:endParaRPr lang="en-US" dirty="0"/>
          </a:p>
        </p:txBody>
      </p:sp>
      <p:sp>
        <p:nvSpPr>
          <p:cNvPr id="3" name="Subtitle 2"/>
          <p:cNvSpPr>
            <a:spLocks noGrp="1"/>
          </p:cNvSpPr>
          <p:nvPr>
            <p:ph type="subTitle" idx="1"/>
          </p:nvPr>
        </p:nvSpPr>
        <p:spPr/>
        <p:txBody>
          <a:bodyPr/>
          <a:lstStyle/>
          <a:p>
            <a:r>
              <a:rPr lang="en-US" dirty="0" smtClean="0"/>
              <a:t>November 2019</a:t>
            </a:r>
            <a:endParaRPr lang="en-US" dirty="0"/>
          </a:p>
        </p:txBody>
      </p:sp>
    </p:spTree>
    <p:extLst>
      <p:ext uri="{BB962C8B-B14F-4D97-AF65-F5344CB8AC3E}">
        <p14:creationId xmlns:p14="http://schemas.microsoft.com/office/powerpoint/2010/main" val="430175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Threats</a:t>
            </a:r>
            <a:endParaRPr lang="en-US" b="1" dirty="0"/>
          </a:p>
        </p:txBody>
      </p:sp>
      <p:sp>
        <p:nvSpPr>
          <p:cNvPr id="3" name="Content Placeholder 2"/>
          <p:cNvSpPr>
            <a:spLocks noGrp="1"/>
          </p:cNvSpPr>
          <p:nvPr>
            <p:ph idx="1"/>
          </p:nvPr>
        </p:nvSpPr>
        <p:spPr>
          <a:xfrm>
            <a:off x="0" y="914400"/>
            <a:ext cx="9144000" cy="5943600"/>
          </a:xfrm>
        </p:spPr>
        <p:txBody>
          <a:bodyPr>
            <a:normAutofit fontScale="92500"/>
          </a:bodyPr>
          <a:lstStyle/>
          <a:p>
            <a:r>
              <a:rPr lang="en-US" dirty="0" smtClean="0"/>
              <a:t>Grows </a:t>
            </a:r>
            <a:r>
              <a:rPr lang="en-US" dirty="0"/>
              <a:t>rapidly and </a:t>
            </a:r>
            <a:r>
              <a:rPr lang="en-US" dirty="0" smtClean="0"/>
              <a:t>shades </a:t>
            </a:r>
            <a:r>
              <a:rPr lang="en-US" dirty="0"/>
              <a:t>out </a:t>
            </a:r>
            <a:r>
              <a:rPr lang="en-US" dirty="0" smtClean="0"/>
              <a:t>the vegetation </a:t>
            </a:r>
            <a:r>
              <a:rPr lang="en-US" dirty="0"/>
              <a:t>that supports </a:t>
            </a:r>
            <a:r>
              <a:rPr lang="en-US" dirty="0" smtClean="0"/>
              <a:t>it and </a:t>
            </a:r>
            <a:r>
              <a:rPr lang="en-US" dirty="0"/>
              <a:t>girdles trees and shrubs, </a:t>
            </a:r>
            <a:r>
              <a:rPr lang="en-US" dirty="0" smtClean="0"/>
              <a:t>cutting off </a:t>
            </a:r>
            <a:r>
              <a:rPr lang="en-US" dirty="0"/>
              <a:t>the flow of water and nutrients. </a:t>
            </a:r>
            <a:endParaRPr lang="en-US" dirty="0" smtClean="0"/>
          </a:p>
          <a:p>
            <a:r>
              <a:rPr lang="en-US" dirty="0" smtClean="0"/>
              <a:t>Weakened </a:t>
            </a:r>
            <a:r>
              <a:rPr lang="en-US" dirty="0"/>
              <a:t>trees</a:t>
            </a:r>
            <a:r>
              <a:rPr lang="en-US" dirty="0" smtClean="0"/>
              <a:t>, burdened </a:t>
            </a:r>
            <a:r>
              <a:rPr lang="en-US" dirty="0"/>
              <a:t>with the weight of </a:t>
            </a:r>
            <a:r>
              <a:rPr lang="en-US" dirty="0" smtClean="0"/>
              <a:t>vines and leaves</a:t>
            </a:r>
            <a:r>
              <a:rPr lang="en-US" dirty="0"/>
              <a:t>, are </a:t>
            </a:r>
            <a:r>
              <a:rPr lang="en-US" dirty="0" smtClean="0"/>
              <a:t>vulnerable </a:t>
            </a:r>
            <a:r>
              <a:rPr lang="en-US" dirty="0"/>
              <a:t>to damage from ice </a:t>
            </a:r>
            <a:r>
              <a:rPr lang="en-US" dirty="0" smtClean="0"/>
              <a:t>and windstorms</a:t>
            </a:r>
            <a:r>
              <a:rPr lang="en-US" dirty="0"/>
              <a:t>. </a:t>
            </a:r>
            <a:endParaRPr lang="en-US" dirty="0" smtClean="0"/>
          </a:p>
          <a:p>
            <a:r>
              <a:rPr lang="en-US" dirty="0" smtClean="0"/>
              <a:t>Can </a:t>
            </a:r>
            <a:r>
              <a:rPr lang="en-US" dirty="0"/>
              <a:t>spread from tree </a:t>
            </a:r>
            <a:r>
              <a:rPr lang="en-US" dirty="0" smtClean="0"/>
              <a:t>to tree </a:t>
            </a:r>
            <a:r>
              <a:rPr lang="en-US" dirty="0"/>
              <a:t>in the forest canopy. </a:t>
            </a:r>
            <a:endParaRPr lang="en-US" dirty="0" smtClean="0"/>
          </a:p>
          <a:p>
            <a:r>
              <a:rPr lang="en-US" dirty="0" smtClean="0"/>
              <a:t>When </a:t>
            </a:r>
            <a:r>
              <a:rPr lang="en-US" dirty="0"/>
              <a:t>one tree falls or is cut down</a:t>
            </a:r>
            <a:r>
              <a:rPr lang="en-US" dirty="0" smtClean="0"/>
              <a:t>, attached </a:t>
            </a:r>
            <a:r>
              <a:rPr lang="en-US" dirty="0"/>
              <a:t>trees may be pulled down, also</a:t>
            </a:r>
            <a:r>
              <a:rPr lang="en-US" dirty="0" smtClean="0"/>
              <a:t>.</a:t>
            </a:r>
          </a:p>
          <a:p>
            <a:r>
              <a:rPr lang="en-US" dirty="0"/>
              <a:t>Moved by using fruiting stems in flower arrangements.                                                                                Invasive is sometimes mistakenly labeled as native then sold and planted. </a:t>
            </a:r>
          </a:p>
          <a:p>
            <a:endParaRPr lang="en-US" dirty="0"/>
          </a:p>
        </p:txBody>
      </p:sp>
    </p:spTree>
    <p:extLst>
      <p:ext uri="{BB962C8B-B14F-4D97-AF65-F5344CB8AC3E}">
        <p14:creationId xmlns:p14="http://schemas.microsoft.com/office/powerpoint/2010/main" val="1965628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a:bodyPr>
          <a:lstStyle/>
          <a:p>
            <a:r>
              <a:rPr lang="en-US" dirty="0" smtClean="0"/>
              <a:t>For small populations: pull </a:t>
            </a:r>
            <a:r>
              <a:rPr lang="en-US" dirty="0"/>
              <a:t>or dig up </a:t>
            </a:r>
            <a:r>
              <a:rPr lang="en-US" dirty="0" smtClean="0"/>
              <a:t>before plant fruits   </a:t>
            </a:r>
          </a:p>
          <a:p>
            <a:r>
              <a:rPr lang="en-US" dirty="0" smtClean="0"/>
              <a:t>If plant is fruiting make sure to bag and dispose of all material</a:t>
            </a:r>
          </a:p>
          <a:p>
            <a:r>
              <a:rPr lang="en-US" dirty="0" smtClean="0"/>
              <a:t>Cut vines in trees close to ground</a:t>
            </a:r>
          </a:p>
          <a:p>
            <a:r>
              <a:rPr lang="en-US" dirty="0" smtClean="0"/>
              <a:t>Weekly mowing will prevent fruiting</a:t>
            </a:r>
          </a:p>
          <a:p>
            <a:r>
              <a:rPr lang="en-US" dirty="0" smtClean="0"/>
              <a:t>Less frequent mowing will promote root sprouts</a:t>
            </a:r>
            <a:endParaRPr lang="en-US" dirty="0"/>
          </a:p>
          <a:p>
            <a:endParaRPr lang="en-US" sz="3600" dirty="0"/>
          </a:p>
        </p:txBody>
      </p:sp>
      <p:sp>
        <p:nvSpPr>
          <p:cNvPr id="4" name="Title 3"/>
          <p:cNvSpPr>
            <a:spLocks noGrp="1"/>
          </p:cNvSpPr>
          <p:nvPr>
            <p:ph type="title"/>
          </p:nvPr>
        </p:nvSpPr>
        <p:spPr>
          <a:xfrm>
            <a:off x="457200" y="37171"/>
            <a:ext cx="8229600" cy="877229"/>
          </a:xfrm>
        </p:spPr>
        <p:txBody>
          <a:bodyPr/>
          <a:lstStyle/>
          <a:p>
            <a:r>
              <a:rPr lang="en-US" b="1" dirty="0" smtClean="0"/>
              <a:t>Manual and Mechanical</a:t>
            </a:r>
            <a:endParaRPr lang="en-US" b="1" dirty="0"/>
          </a:p>
        </p:txBody>
      </p:sp>
    </p:spTree>
    <p:extLst>
      <p:ext uri="{BB962C8B-B14F-4D97-AF65-F5344CB8AC3E}">
        <p14:creationId xmlns:p14="http://schemas.microsoft.com/office/powerpoint/2010/main" val="17303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71"/>
            <a:ext cx="8229600" cy="1143000"/>
          </a:xfrm>
        </p:spPr>
        <p:txBody>
          <a:bodyPr/>
          <a:lstStyle/>
          <a:p>
            <a:r>
              <a:rPr lang="en-US" b="1" dirty="0" smtClean="0"/>
              <a:t>Herbicide</a:t>
            </a:r>
            <a:endParaRPr lang="en-US" b="1" dirty="0"/>
          </a:p>
        </p:txBody>
      </p:sp>
      <p:sp>
        <p:nvSpPr>
          <p:cNvPr id="3" name="Content Placeholder 2"/>
          <p:cNvSpPr>
            <a:spLocks noGrp="1"/>
          </p:cNvSpPr>
          <p:nvPr>
            <p:ph idx="1"/>
          </p:nvPr>
        </p:nvSpPr>
        <p:spPr>
          <a:xfrm>
            <a:off x="0" y="1219200"/>
            <a:ext cx="9144000" cy="5638800"/>
          </a:xfrm>
        </p:spPr>
        <p:txBody>
          <a:bodyPr>
            <a:normAutofit/>
          </a:bodyPr>
          <a:lstStyle/>
          <a:p>
            <a:r>
              <a:rPr lang="en-US" b="1" dirty="0" smtClean="0"/>
              <a:t>Systemic herbicide: </a:t>
            </a:r>
            <a:r>
              <a:rPr lang="en-US" dirty="0" smtClean="0"/>
              <a:t>glyphosate and </a:t>
            </a:r>
            <a:r>
              <a:rPr lang="en-US" dirty="0" err="1" smtClean="0"/>
              <a:t>triclopyr</a:t>
            </a:r>
            <a:r>
              <a:rPr lang="en-US" dirty="0" smtClean="0"/>
              <a:t> apply immediately after mowing</a:t>
            </a:r>
          </a:p>
          <a:p>
            <a:r>
              <a:rPr lang="en-US" b="1" dirty="0"/>
              <a:t>Foliar:</a:t>
            </a:r>
            <a:r>
              <a:rPr lang="en-US" dirty="0"/>
              <a:t> 2% glyphosate or </a:t>
            </a:r>
            <a:r>
              <a:rPr lang="en-US" dirty="0" err="1"/>
              <a:t>triclopyr</a:t>
            </a:r>
            <a:r>
              <a:rPr lang="en-US" dirty="0"/>
              <a:t> plus 0.5% nonionic surfactant spray on leaves when </a:t>
            </a:r>
            <a:r>
              <a:rPr lang="en-US" dirty="0" smtClean="0"/>
              <a:t>air temperature </a:t>
            </a:r>
            <a:r>
              <a:rPr lang="en-US" dirty="0"/>
              <a:t>above 65 </a:t>
            </a:r>
            <a:r>
              <a:rPr lang="en-US" dirty="0" smtClean="0"/>
              <a:t>˚F</a:t>
            </a:r>
            <a:endParaRPr lang="en-US" dirty="0"/>
          </a:p>
          <a:p>
            <a:r>
              <a:rPr lang="en-US" b="1" dirty="0" smtClean="0"/>
              <a:t>Cut stump: </a:t>
            </a:r>
          </a:p>
          <a:p>
            <a:r>
              <a:rPr lang="en-US" dirty="0" smtClean="0"/>
              <a:t>A. 50% solution of glyphosate and water when air temperature above 40˚F OR </a:t>
            </a:r>
          </a:p>
          <a:p>
            <a:r>
              <a:rPr lang="en-US" dirty="0" smtClean="0"/>
              <a:t>B. 25% solution </a:t>
            </a:r>
            <a:r>
              <a:rPr lang="en-US" dirty="0" err="1" smtClean="0"/>
              <a:t>triclopyr</a:t>
            </a:r>
            <a:r>
              <a:rPr lang="en-US" dirty="0" smtClean="0"/>
              <a:t> and water  when air temperature above 60 ˚F</a:t>
            </a:r>
          </a:p>
        </p:txBody>
      </p:sp>
    </p:spTree>
    <p:extLst>
      <p:ext uri="{BB962C8B-B14F-4D97-AF65-F5344CB8AC3E}">
        <p14:creationId xmlns:p14="http://schemas.microsoft.com/office/powerpoint/2010/main" val="1147909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Oriental bittersweet </a:t>
            </a:r>
            <a:br>
              <a:rPr lang="en-US" b="1" dirty="0" smtClean="0"/>
            </a:br>
            <a:r>
              <a:rPr lang="en-US" b="1" dirty="0" smtClean="0"/>
              <a:t>(</a:t>
            </a:r>
            <a:r>
              <a:rPr lang="en-US" b="1" i="1" dirty="0" err="1" smtClean="0"/>
              <a:t>Celastrus</a:t>
            </a:r>
            <a:r>
              <a:rPr lang="en-US" b="1" i="1" dirty="0" smtClean="0"/>
              <a:t> </a:t>
            </a:r>
            <a:r>
              <a:rPr lang="en-US" b="1" i="1" dirty="0" err="1" smtClean="0"/>
              <a:t>orbiculatus</a:t>
            </a:r>
            <a:r>
              <a:rPr lang="en-US" b="1" dirty="0" smtClean="0"/>
              <a:t>)</a:t>
            </a:r>
            <a:endParaRPr lang="en-US" b="1"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4876800" cy="4252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9" descr="Celastrus orbiculat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752600"/>
            <a:ext cx="3048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051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24600" y="228600"/>
            <a:ext cx="2273883" cy="1457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656" y="228600"/>
            <a:ext cx="169545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3619" y="2699162"/>
            <a:ext cx="1641228" cy="704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85886" y="3430811"/>
            <a:ext cx="184731" cy="369332"/>
          </a:xfrm>
          <a:prstGeom prst="rect">
            <a:avLst/>
          </a:prstGeom>
          <a:noFill/>
        </p:spPr>
        <p:txBody>
          <a:bodyPr wrap="none" rtlCol="0">
            <a:spAutoFit/>
          </a:bodyPr>
          <a:lstStyle/>
          <a:p>
            <a:endParaRPr lang="en-US" dirty="0"/>
          </a:p>
        </p:txBody>
      </p:sp>
      <p:sp>
        <p:nvSpPr>
          <p:cNvPr id="5" name="TextBox 4"/>
          <p:cNvSpPr txBox="1"/>
          <p:nvPr/>
        </p:nvSpPr>
        <p:spPr>
          <a:xfrm>
            <a:off x="533951" y="6020372"/>
            <a:ext cx="184731" cy="369332"/>
          </a:xfrm>
          <a:prstGeom prst="rect">
            <a:avLst/>
          </a:prstGeom>
          <a:noFill/>
        </p:spPr>
        <p:txBody>
          <a:bodyPr wrap="none" rtlCol="0">
            <a:spAutoFit/>
          </a:bodyPr>
          <a:lstStyle/>
          <a:p>
            <a:endParaRPr lang="en-US" dirty="0"/>
          </a:p>
        </p:txBody>
      </p:sp>
      <p:sp>
        <p:nvSpPr>
          <p:cNvPr id="6" name="TextBox 5"/>
          <p:cNvSpPr txBox="1"/>
          <p:nvPr/>
        </p:nvSpPr>
        <p:spPr>
          <a:xfrm>
            <a:off x="6262752" y="3405893"/>
            <a:ext cx="2504981" cy="923330"/>
          </a:xfrm>
          <a:prstGeom prst="rect">
            <a:avLst/>
          </a:prstGeom>
          <a:noFill/>
        </p:spPr>
        <p:txBody>
          <a:bodyPr wrap="none" rtlCol="0">
            <a:spAutoFit/>
          </a:bodyPr>
          <a:lstStyle/>
          <a:p>
            <a:r>
              <a:rPr lang="en-US" b="1" dirty="0" smtClean="0"/>
              <a:t>Fruit: </a:t>
            </a:r>
            <a:r>
              <a:rPr lang="en-US" dirty="0" smtClean="0"/>
              <a:t>outer skin scarlet  </a:t>
            </a:r>
          </a:p>
          <a:p>
            <a:r>
              <a:rPr lang="en-US" dirty="0" smtClean="0"/>
              <a:t>clustered on leaf axils</a:t>
            </a:r>
          </a:p>
          <a:p>
            <a:r>
              <a:rPr lang="en-US" dirty="0" smtClean="0"/>
              <a:t>2 or 3 fruits per cluster</a:t>
            </a:r>
            <a:endParaRPr lang="en-US" dirty="0"/>
          </a:p>
        </p:txBody>
      </p:sp>
      <p:sp>
        <p:nvSpPr>
          <p:cNvPr id="7" name="TextBox 6"/>
          <p:cNvSpPr txBox="1"/>
          <p:nvPr/>
        </p:nvSpPr>
        <p:spPr>
          <a:xfrm>
            <a:off x="6553200" y="1841099"/>
            <a:ext cx="2541850" cy="646331"/>
          </a:xfrm>
          <a:prstGeom prst="rect">
            <a:avLst/>
          </a:prstGeom>
          <a:noFill/>
        </p:spPr>
        <p:txBody>
          <a:bodyPr wrap="none" rtlCol="0">
            <a:spAutoFit/>
          </a:bodyPr>
          <a:lstStyle/>
          <a:p>
            <a:r>
              <a:rPr lang="en-US" b="1" dirty="0" smtClean="0"/>
              <a:t>Flowers:</a:t>
            </a:r>
            <a:r>
              <a:rPr lang="en-US" dirty="0" smtClean="0"/>
              <a:t> greenish yellow </a:t>
            </a:r>
          </a:p>
          <a:p>
            <a:r>
              <a:rPr lang="en-US" dirty="0" smtClean="0"/>
              <a:t>5-petalled</a:t>
            </a:r>
            <a:endParaRPr lang="en-US" dirty="0"/>
          </a:p>
        </p:txBody>
      </p:sp>
      <p:sp>
        <p:nvSpPr>
          <p:cNvPr id="3" name="Rectangle 2"/>
          <p:cNvSpPr/>
          <p:nvPr/>
        </p:nvSpPr>
        <p:spPr>
          <a:xfrm>
            <a:off x="34153" y="2045816"/>
            <a:ext cx="3661812" cy="1200329"/>
          </a:xfrm>
          <a:prstGeom prst="rect">
            <a:avLst/>
          </a:prstGeom>
        </p:spPr>
        <p:txBody>
          <a:bodyPr wrap="square">
            <a:spAutoFit/>
          </a:bodyPr>
          <a:lstStyle/>
          <a:p>
            <a:r>
              <a:rPr lang="en-US" b="1" dirty="0" smtClean="0"/>
              <a:t>Leaves:</a:t>
            </a:r>
            <a:r>
              <a:rPr lang="en-US" dirty="0" smtClean="0"/>
              <a:t> broad </a:t>
            </a:r>
            <a:r>
              <a:rPr lang="en-US" dirty="0"/>
              <a:t>alternate </a:t>
            </a:r>
            <a:endParaRPr lang="en-US" dirty="0" smtClean="0"/>
          </a:p>
          <a:p>
            <a:r>
              <a:rPr lang="en-US" dirty="0" smtClean="0"/>
              <a:t>fine-toothed  glossy </a:t>
            </a:r>
          </a:p>
          <a:p>
            <a:r>
              <a:rPr lang="en-US" dirty="0" smtClean="0"/>
              <a:t>less </a:t>
            </a:r>
            <a:r>
              <a:rPr lang="en-US" dirty="0"/>
              <a:t>than 2X as </a:t>
            </a:r>
            <a:r>
              <a:rPr lang="en-US" dirty="0" smtClean="0"/>
              <a:t>long as wide</a:t>
            </a:r>
            <a:endParaRPr lang="en-US" dirty="0"/>
          </a:p>
          <a:p>
            <a:r>
              <a:rPr lang="en-US" dirty="0"/>
              <a:t> </a:t>
            </a:r>
          </a:p>
        </p:txBody>
      </p:sp>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0733" y="4347889"/>
            <a:ext cx="2667000" cy="1851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603327" y="6199140"/>
            <a:ext cx="3661812" cy="646331"/>
          </a:xfrm>
          <a:prstGeom prst="rect">
            <a:avLst/>
          </a:prstGeom>
        </p:spPr>
        <p:txBody>
          <a:bodyPr wrap="square">
            <a:spAutoFit/>
          </a:bodyPr>
          <a:lstStyle/>
          <a:p>
            <a:r>
              <a:rPr lang="en-US" b="1" dirty="0" smtClean="0"/>
              <a:t>Fruits:</a:t>
            </a:r>
            <a:r>
              <a:rPr lang="en-US" dirty="0" smtClean="0"/>
              <a:t> red  </a:t>
            </a:r>
            <a:r>
              <a:rPr lang="en-US" dirty="0"/>
              <a:t>found in the axils of </a:t>
            </a:r>
            <a:r>
              <a:rPr lang="en-US" dirty="0" smtClean="0"/>
              <a:t>leaves all </a:t>
            </a:r>
            <a:r>
              <a:rPr lang="en-US" dirty="0"/>
              <a:t>along the stems</a:t>
            </a:r>
          </a:p>
        </p:txBody>
      </p:sp>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66" y="3867558"/>
            <a:ext cx="3279290" cy="245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2123" y="6343537"/>
            <a:ext cx="2170018" cy="369332"/>
          </a:xfrm>
          <a:prstGeom prst="rect">
            <a:avLst/>
          </a:prstGeom>
          <a:noFill/>
        </p:spPr>
        <p:txBody>
          <a:bodyPr wrap="none" rtlCol="0">
            <a:spAutoFit/>
          </a:bodyPr>
          <a:lstStyle/>
          <a:p>
            <a:r>
              <a:rPr lang="en-US" b="1" dirty="0" smtClean="0"/>
              <a:t>Grows</a:t>
            </a:r>
            <a:r>
              <a:rPr lang="en-US" dirty="0" smtClean="0"/>
              <a:t> on the ground</a:t>
            </a:r>
            <a:endParaRPr lang="en-US" dirty="0"/>
          </a:p>
        </p:txBody>
      </p:sp>
      <p:pic>
        <p:nvPicPr>
          <p:cNvPr id="512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71745" y="228601"/>
            <a:ext cx="2728988" cy="3638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429000" y="3978557"/>
            <a:ext cx="2443233" cy="369332"/>
          </a:xfrm>
          <a:prstGeom prst="rect">
            <a:avLst/>
          </a:prstGeom>
          <a:noFill/>
        </p:spPr>
        <p:txBody>
          <a:bodyPr wrap="none" rtlCol="0">
            <a:spAutoFit/>
          </a:bodyPr>
          <a:lstStyle/>
          <a:p>
            <a:r>
              <a:rPr lang="en-US" b="1" dirty="0" smtClean="0"/>
              <a:t>Grows</a:t>
            </a:r>
            <a:r>
              <a:rPr lang="en-US" dirty="0" smtClean="0"/>
              <a:t> in a vine up trees</a:t>
            </a:r>
            <a:endParaRPr lang="en-US" dirty="0"/>
          </a:p>
        </p:txBody>
      </p:sp>
    </p:spTree>
    <p:extLst>
      <p:ext uri="{BB962C8B-B14F-4D97-AF65-F5344CB8AC3E}">
        <p14:creationId xmlns:p14="http://schemas.microsoft.com/office/powerpoint/2010/main" val="2768529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31735" cy="914668"/>
          </a:xfrm>
        </p:spPr>
        <p:txBody>
          <a:bodyPr>
            <a:noAutofit/>
          </a:bodyPr>
          <a:lstStyle/>
          <a:p>
            <a:pPr algn="l"/>
            <a:r>
              <a:rPr lang="en-US" sz="2800" b="1" u="sng" dirty="0" smtClean="0"/>
              <a:t>Invasive</a:t>
            </a:r>
            <a:r>
              <a:rPr lang="en-US" sz="2800" b="1" dirty="0" smtClean="0"/>
              <a:t>: Oriental </a:t>
            </a:r>
            <a:r>
              <a:rPr lang="en-US" sz="2800" b="1" dirty="0"/>
              <a:t>bittersweet </a:t>
            </a:r>
            <a:r>
              <a:rPr lang="en-US" sz="2800" b="1" dirty="0" smtClean="0"/>
              <a:t>(</a:t>
            </a:r>
            <a:r>
              <a:rPr lang="en-US" sz="2800" b="1" i="1" dirty="0" err="1"/>
              <a:t>Celastrus</a:t>
            </a:r>
            <a:r>
              <a:rPr lang="en-US" sz="2800" b="1" i="1" dirty="0"/>
              <a:t> </a:t>
            </a:r>
            <a:r>
              <a:rPr lang="en-US" sz="2800" b="1" i="1" dirty="0" err="1"/>
              <a:t>orbiculatus</a:t>
            </a:r>
            <a:r>
              <a:rPr lang="en-US" sz="2800" b="1" dirty="0" smtClean="0"/>
              <a:t>)   </a:t>
            </a:r>
            <a:endParaRPr lang="en-US" sz="2800" b="1" dirty="0"/>
          </a:p>
        </p:txBody>
      </p:sp>
      <p:sp>
        <p:nvSpPr>
          <p:cNvPr id="6" name="Rectangle 5"/>
          <p:cNvSpPr/>
          <p:nvPr/>
        </p:nvSpPr>
        <p:spPr>
          <a:xfrm>
            <a:off x="549916" y="3330077"/>
            <a:ext cx="5521833" cy="954107"/>
          </a:xfrm>
          <a:prstGeom prst="rect">
            <a:avLst/>
          </a:prstGeom>
        </p:spPr>
        <p:txBody>
          <a:bodyPr wrap="none">
            <a:spAutoFit/>
          </a:bodyPr>
          <a:lstStyle/>
          <a:p>
            <a:r>
              <a:rPr lang="en-US" sz="2800" b="1" u="sng" dirty="0" smtClean="0"/>
              <a:t>Native Look Alike</a:t>
            </a:r>
            <a:r>
              <a:rPr lang="en-US" sz="2800" b="1" dirty="0" smtClean="0"/>
              <a:t>:</a:t>
            </a:r>
          </a:p>
          <a:p>
            <a:r>
              <a:rPr lang="en-US" sz="2800" b="1" dirty="0" smtClean="0"/>
              <a:t>American </a:t>
            </a:r>
            <a:r>
              <a:rPr lang="en-US" sz="2800" b="1" dirty="0"/>
              <a:t>bittersweet (</a:t>
            </a:r>
            <a:r>
              <a:rPr lang="en-US" sz="2800" b="1" i="1" dirty="0" smtClean="0"/>
              <a:t>C. </a:t>
            </a:r>
            <a:r>
              <a:rPr lang="en-US" sz="2800" b="1" i="1" dirty="0" err="1"/>
              <a:t>scandens</a:t>
            </a:r>
            <a:r>
              <a:rPr lang="en-US" sz="2800" b="1" dirty="0"/>
              <a:t>) </a:t>
            </a:r>
          </a:p>
        </p:txBody>
      </p:sp>
      <p:sp>
        <p:nvSpPr>
          <p:cNvPr id="5" name="TextBox 4"/>
          <p:cNvSpPr txBox="1"/>
          <p:nvPr/>
        </p:nvSpPr>
        <p:spPr>
          <a:xfrm>
            <a:off x="3426980" y="2610772"/>
            <a:ext cx="2502865" cy="646331"/>
          </a:xfrm>
          <a:prstGeom prst="rect">
            <a:avLst/>
          </a:prstGeom>
          <a:noFill/>
        </p:spPr>
        <p:txBody>
          <a:bodyPr wrap="none" rtlCol="0">
            <a:spAutoFit/>
          </a:bodyPr>
          <a:lstStyle/>
          <a:p>
            <a:r>
              <a:rPr lang="en-US" b="1" dirty="0" smtClean="0"/>
              <a:t>Leaves:</a:t>
            </a:r>
            <a:r>
              <a:rPr lang="en-US" dirty="0" smtClean="0"/>
              <a:t>  alternate glossy </a:t>
            </a:r>
          </a:p>
          <a:p>
            <a:r>
              <a:rPr lang="en-US" dirty="0" smtClean="0"/>
              <a:t>finely-toothed</a:t>
            </a:r>
            <a:endParaRPr lang="en-US" dirty="0"/>
          </a:p>
        </p:txBody>
      </p:sp>
      <p:sp>
        <p:nvSpPr>
          <p:cNvPr id="9" name="TextBox 8"/>
          <p:cNvSpPr txBox="1"/>
          <p:nvPr/>
        </p:nvSpPr>
        <p:spPr>
          <a:xfrm>
            <a:off x="3960832" y="5970070"/>
            <a:ext cx="184731" cy="246221"/>
          </a:xfrm>
          <a:prstGeom prst="rect">
            <a:avLst/>
          </a:prstGeom>
          <a:noFill/>
        </p:spPr>
        <p:txBody>
          <a:bodyPr wrap="none" rtlCol="0">
            <a:spAutoFit/>
          </a:bodyPr>
          <a:lstStyle/>
          <a:p>
            <a:endParaRPr lang="en-US" sz="1000" dirty="0"/>
          </a:p>
        </p:txBody>
      </p:sp>
      <p:sp>
        <p:nvSpPr>
          <p:cNvPr id="13" name="TextBox 12"/>
          <p:cNvSpPr txBox="1"/>
          <p:nvPr/>
        </p:nvSpPr>
        <p:spPr>
          <a:xfrm>
            <a:off x="914400" y="2933938"/>
            <a:ext cx="184731" cy="246221"/>
          </a:xfrm>
          <a:prstGeom prst="rect">
            <a:avLst/>
          </a:prstGeom>
          <a:noFill/>
        </p:spPr>
        <p:txBody>
          <a:bodyPr wrap="none" rtlCol="0">
            <a:spAutoFit/>
          </a:bodyPr>
          <a:lstStyle/>
          <a:p>
            <a:endParaRPr lang="en-US" sz="1000" dirty="0"/>
          </a:p>
        </p:txBody>
      </p:sp>
      <p:sp>
        <p:nvSpPr>
          <p:cNvPr id="20" name="TextBox 19"/>
          <p:cNvSpPr txBox="1"/>
          <p:nvPr/>
        </p:nvSpPr>
        <p:spPr>
          <a:xfrm>
            <a:off x="360628" y="2963784"/>
            <a:ext cx="2463110" cy="369332"/>
          </a:xfrm>
          <a:prstGeom prst="rect">
            <a:avLst/>
          </a:prstGeom>
          <a:noFill/>
        </p:spPr>
        <p:txBody>
          <a:bodyPr wrap="none" rtlCol="0">
            <a:spAutoFit/>
          </a:bodyPr>
          <a:lstStyle/>
          <a:p>
            <a:r>
              <a:rPr lang="en-US" b="1" dirty="0" smtClean="0"/>
              <a:t>Stem: </a:t>
            </a:r>
            <a:r>
              <a:rPr lang="en-US" dirty="0" smtClean="0"/>
              <a:t>with white marks</a:t>
            </a:r>
            <a:endParaRPr lang="en-US" dirty="0"/>
          </a:p>
        </p:txBody>
      </p:sp>
      <p:pic>
        <p:nvPicPr>
          <p:cNvPr id="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658" y="699224"/>
            <a:ext cx="1893048" cy="1834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6412624" y="1923027"/>
            <a:ext cx="2438400" cy="646331"/>
          </a:xfrm>
          <a:prstGeom prst="rect">
            <a:avLst/>
          </a:prstGeom>
          <a:noFill/>
        </p:spPr>
        <p:txBody>
          <a:bodyPr wrap="square" rtlCol="0">
            <a:spAutoFit/>
          </a:bodyPr>
          <a:lstStyle/>
          <a:p>
            <a:r>
              <a:rPr lang="en-US" b="1" dirty="0" smtClean="0"/>
              <a:t>Flowers</a:t>
            </a:r>
            <a:r>
              <a:rPr lang="en-US" dirty="0" smtClean="0"/>
              <a:t>: male greenish     5-petaled</a:t>
            </a:r>
            <a:endParaRPr lang="en-US" dirty="0"/>
          </a:p>
        </p:txBody>
      </p:sp>
      <p:pic>
        <p:nvPicPr>
          <p:cNvPr id="1026" name="Picture 2" descr="C:\Users\awakeford\Pictures\celastrus-scandens-le-dcameron-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1865" y="4453204"/>
            <a:ext cx="2176873" cy="1967103"/>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6434791" y="6216522"/>
            <a:ext cx="2210605" cy="646331"/>
          </a:xfrm>
          <a:prstGeom prst="rect">
            <a:avLst/>
          </a:prstGeom>
          <a:noFill/>
        </p:spPr>
        <p:txBody>
          <a:bodyPr wrap="none" rtlCol="0">
            <a:spAutoFit/>
          </a:bodyPr>
          <a:lstStyle/>
          <a:p>
            <a:r>
              <a:rPr lang="en-US" b="1" dirty="0" smtClean="0"/>
              <a:t>Flowers</a:t>
            </a:r>
            <a:r>
              <a:rPr lang="en-US" dirty="0" smtClean="0"/>
              <a:t>: in a panicle  </a:t>
            </a:r>
          </a:p>
          <a:p>
            <a:r>
              <a:rPr lang="en-US" dirty="0" smtClean="0"/>
              <a:t>5-petaled white</a:t>
            </a:r>
            <a:endParaRPr lang="en-US" dirty="0"/>
          </a:p>
        </p:txBody>
      </p:sp>
      <p:sp>
        <p:nvSpPr>
          <p:cNvPr id="31" name="TextBox 30"/>
          <p:cNvSpPr txBox="1"/>
          <p:nvPr/>
        </p:nvSpPr>
        <p:spPr>
          <a:xfrm>
            <a:off x="3421155" y="6471353"/>
            <a:ext cx="2204578" cy="369332"/>
          </a:xfrm>
          <a:prstGeom prst="rect">
            <a:avLst/>
          </a:prstGeom>
          <a:noFill/>
        </p:spPr>
        <p:txBody>
          <a:bodyPr wrap="none" rtlCol="0">
            <a:spAutoFit/>
          </a:bodyPr>
          <a:lstStyle/>
          <a:p>
            <a:r>
              <a:rPr lang="en-US" b="1" dirty="0" smtClean="0"/>
              <a:t>Leaves:</a:t>
            </a:r>
            <a:r>
              <a:rPr lang="en-US" dirty="0" smtClean="0"/>
              <a:t> wavy margins</a:t>
            </a:r>
            <a:endParaRPr lang="en-US" dirty="0"/>
          </a:p>
        </p:txBody>
      </p:sp>
      <p:pic>
        <p:nvPicPr>
          <p:cNvPr id="1028" name="Picture 4" descr="C:\Users\awakeford\Pictures\c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8205" y="4555734"/>
            <a:ext cx="1752600" cy="162914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wakeford\Pictures\oriental flow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6099" y="559526"/>
            <a:ext cx="2330116" cy="13745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wakeford\Pictures\fema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24676" y="2535285"/>
            <a:ext cx="2234081" cy="101843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6325742" y="3637853"/>
            <a:ext cx="2724720" cy="646331"/>
          </a:xfrm>
          <a:prstGeom prst="rect">
            <a:avLst/>
          </a:prstGeom>
          <a:noFill/>
        </p:spPr>
        <p:txBody>
          <a:bodyPr wrap="none" rtlCol="0">
            <a:spAutoFit/>
          </a:bodyPr>
          <a:lstStyle/>
          <a:p>
            <a:r>
              <a:rPr lang="en-US" b="1" dirty="0" smtClean="0"/>
              <a:t>Flowers: </a:t>
            </a:r>
            <a:r>
              <a:rPr lang="en-US" dirty="0" smtClean="0"/>
              <a:t>female 5-petaled </a:t>
            </a:r>
          </a:p>
          <a:p>
            <a:r>
              <a:rPr lang="en-US" dirty="0" smtClean="0"/>
              <a:t>greenish yellow </a:t>
            </a:r>
            <a:endParaRPr lang="en-US" dirty="0"/>
          </a:p>
        </p:txBody>
      </p:sp>
      <p:sp>
        <p:nvSpPr>
          <p:cNvPr id="35" name="TextBox 34"/>
          <p:cNvSpPr txBox="1"/>
          <p:nvPr/>
        </p:nvSpPr>
        <p:spPr>
          <a:xfrm>
            <a:off x="533400" y="6420308"/>
            <a:ext cx="1919693" cy="369332"/>
          </a:xfrm>
          <a:prstGeom prst="rect">
            <a:avLst/>
          </a:prstGeom>
          <a:noFill/>
        </p:spPr>
        <p:txBody>
          <a:bodyPr wrap="none" rtlCol="0">
            <a:spAutoFit/>
          </a:bodyPr>
          <a:lstStyle/>
          <a:p>
            <a:r>
              <a:rPr lang="en-US" b="1" dirty="0" smtClean="0"/>
              <a:t>Stem:</a:t>
            </a:r>
            <a:r>
              <a:rPr lang="en-US" dirty="0" smtClean="0"/>
              <a:t>  dark brown</a:t>
            </a:r>
            <a:endParaRPr lang="en-US" dirty="0"/>
          </a:p>
        </p:txBody>
      </p:sp>
      <p:pic>
        <p:nvPicPr>
          <p:cNvPr id="5122" name="Picture 2" descr="C:\Users\awakeford\Pictures\celastrus-scandens-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9979" y="4370289"/>
            <a:ext cx="2186533" cy="203823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p:cNvPicPr>
            <a:picLocks noGrp="1" noChangeAspect="1" noChangeArrowheads="1"/>
          </p:cNvPicPr>
          <p:nvPr>
            <p:ph idx="1"/>
          </p:nvPr>
        </p:nvPicPr>
        <p:blipFill>
          <a:blip r:embed="rId9">
            <a:extLst>
              <a:ext uri="{28A0092B-C50C-407E-A947-70E740481C1C}">
                <a14:useLocalDpi xmlns:a14="http://schemas.microsoft.com/office/drawing/2010/main" val="0"/>
              </a:ext>
            </a:extLst>
          </a:blip>
          <a:srcRect/>
          <a:stretch>
            <a:fillRect/>
          </a:stretch>
        </p:blipFill>
        <p:spPr bwMode="auto">
          <a:xfrm>
            <a:off x="639591" y="75128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178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341"/>
            <a:ext cx="8229600" cy="868362"/>
          </a:xfrm>
        </p:spPr>
        <p:txBody>
          <a:bodyPr>
            <a:normAutofit/>
          </a:bodyPr>
          <a:lstStyle/>
          <a:p>
            <a:pPr algn="l"/>
            <a:r>
              <a:rPr lang="en-US" sz="2800" b="1" u="sng" dirty="0" smtClean="0"/>
              <a:t>Invasive</a:t>
            </a:r>
            <a:r>
              <a:rPr lang="en-US" sz="2800" b="1" dirty="0" smtClean="0"/>
              <a:t>: Oriental </a:t>
            </a:r>
            <a:r>
              <a:rPr lang="en-US" sz="2800" b="1" dirty="0"/>
              <a:t>bittersweet (</a:t>
            </a:r>
            <a:r>
              <a:rPr lang="en-US" sz="2800" b="1" i="1" dirty="0" err="1"/>
              <a:t>Celastrus</a:t>
            </a:r>
            <a:r>
              <a:rPr lang="en-US" sz="2800" b="1" i="1" dirty="0"/>
              <a:t> </a:t>
            </a:r>
            <a:r>
              <a:rPr lang="en-US" sz="2800" b="1" i="1" dirty="0" err="1"/>
              <a:t>orbiculatus</a:t>
            </a:r>
            <a:r>
              <a:rPr lang="en-US" sz="2800" b="1" dirty="0"/>
              <a:t>) </a:t>
            </a:r>
            <a:endParaRPr lang="en-US" sz="2800" dirty="0"/>
          </a:p>
        </p:txBody>
      </p:sp>
      <p:pic>
        <p:nvPicPr>
          <p:cNvPr id="4" name="Picture 9" descr="Celastrus orbiculatu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4754" y="990600"/>
            <a:ext cx="2667000" cy="19907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14902" y="3180703"/>
            <a:ext cx="2606611" cy="369332"/>
          </a:xfrm>
          <a:prstGeom prst="rect">
            <a:avLst/>
          </a:prstGeom>
        </p:spPr>
        <p:txBody>
          <a:bodyPr wrap="none">
            <a:spAutoFit/>
          </a:bodyPr>
          <a:lstStyle/>
          <a:p>
            <a:r>
              <a:rPr lang="en-US" b="1" dirty="0"/>
              <a:t>Fruit:</a:t>
            </a:r>
            <a:r>
              <a:rPr lang="en-US" dirty="0"/>
              <a:t> 2-3 in axils of </a:t>
            </a:r>
            <a:r>
              <a:rPr lang="en-US" dirty="0" smtClean="0"/>
              <a:t>leaves</a:t>
            </a:r>
            <a:endParaRPr lang="en-US" dirty="0"/>
          </a:p>
        </p:txBody>
      </p:sp>
      <p:sp>
        <p:nvSpPr>
          <p:cNvPr id="11" name="Rectangle 10"/>
          <p:cNvSpPr/>
          <p:nvPr/>
        </p:nvSpPr>
        <p:spPr>
          <a:xfrm>
            <a:off x="2438400" y="6317678"/>
            <a:ext cx="4070903" cy="369332"/>
          </a:xfrm>
          <a:prstGeom prst="rect">
            <a:avLst/>
          </a:prstGeom>
        </p:spPr>
        <p:txBody>
          <a:bodyPr wrap="square">
            <a:spAutoFit/>
          </a:bodyPr>
          <a:lstStyle/>
          <a:p>
            <a:r>
              <a:rPr lang="en-US" b="1" dirty="0" smtClean="0"/>
              <a:t>Fruit:</a:t>
            </a:r>
            <a:r>
              <a:rPr lang="en-US" dirty="0" smtClean="0"/>
              <a:t> 6 or more  in </a:t>
            </a:r>
            <a:r>
              <a:rPr lang="en-US" dirty="0"/>
              <a:t>cluster at end </a:t>
            </a:r>
            <a:r>
              <a:rPr lang="en-US" dirty="0" smtClean="0"/>
              <a:t>of </a:t>
            </a:r>
            <a:r>
              <a:rPr lang="en-US" dirty="0"/>
              <a:t>stem </a:t>
            </a:r>
          </a:p>
        </p:txBody>
      </p:sp>
      <p:sp>
        <p:nvSpPr>
          <p:cNvPr id="18" name="Rectangle 17"/>
          <p:cNvSpPr/>
          <p:nvPr/>
        </p:nvSpPr>
        <p:spPr>
          <a:xfrm>
            <a:off x="563720" y="3557980"/>
            <a:ext cx="8288166" cy="523220"/>
          </a:xfrm>
          <a:prstGeom prst="rect">
            <a:avLst/>
          </a:prstGeom>
        </p:spPr>
        <p:txBody>
          <a:bodyPr wrap="none">
            <a:spAutoFit/>
          </a:bodyPr>
          <a:lstStyle/>
          <a:p>
            <a:r>
              <a:rPr lang="en-US" sz="2800" b="1" u="sng" dirty="0" smtClean="0"/>
              <a:t>Native Look Alike</a:t>
            </a:r>
            <a:r>
              <a:rPr lang="en-US" sz="2800" b="1" dirty="0" smtClean="0"/>
              <a:t>: American </a:t>
            </a:r>
            <a:r>
              <a:rPr lang="en-US" sz="2800" b="1" dirty="0"/>
              <a:t>bittersweet (</a:t>
            </a:r>
            <a:r>
              <a:rPr lang="en-US" sz="2800" b="1" i="1" dirty="0"/>
              <a:t>C. </a:t>
            </a:r>
            <a:r>
              <a:rPr lang="en-US" sz="2800" b="1" i="1" dirty="0" err="1"/>
              <a:t>scandens</a:t>
            </a:r>
            <a:r>
              <a:rPr lang="en-US" sz="2800" b="1" dirty="0"/>
              <a:t>) </a:t>
            </a:r>
            <a:endParaRPr lang="en-US" sz="2800" dirty="0"/>
          </a:p>
        </p:txBody>
      </p:sp>
      <p:pic>
        <p:nvPicPr>
          <p:cNvPr id="6147" name="Picture 3" descr="C:\Users\awakeford\Pictures\RWS_IMG16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49" y="4190615"/>
            <a:ext cx="2771953" cy="17769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3174" y="4222494"/>
            <a:ext cx="2209800" cy="2042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C:\Users\awakeford\Pictures\Bittersweet DSCN2979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9799" y="999021"/>
            <a:ext cx="1840817" cy="2166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074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6410"/>
            <a:ext cx="3585366" cy="1177712"/>
          </a:xfrm>
        </p:spPr>
        <p:txBody>
          <a:bodyPr>
            <a:noAutofit/>
          </a:bodyPr>
          <a:lstStyle/>
          <a:p>
            <a:pPr algn="l"/>
            <a:r>
              <a:rPr lang="en-US" sz="2800" b="1" dirty="0" smtClean="0"/>
              <a:t>Oriental bittersweet</a:t>
            </a:r>
            <a:br>
              <a:rPr lang="en-US" sz="2800" b="1" dirty="0" smtClean="0"/>
            </a:br>
            <a:r>
              <a:rPr lang="en-US" sz="2800" b="1" dirty="0" smtClean="0"/>
              <a:t> (</a:t>
            </a:r>
            <a:r>
              <a:rPr lang="en-US" sz="2800" b="1" i="1" dirty="0" err="1" smtClean="0"/>
              <a:t>Celastrus</a:t>
            </a:r>
            <a:r>
              <a:rPr lang="en-US" sz="2800" b="1" i="1" dirty="0" smtClean="0"/>
              <a:t> </a:t>
            </a:r>
            <a:r>
              <a:rPr lang="en-US" sz="2800" b="1" i="1" dirty="0" err="1" smtClean="0"/>
              <a:t>orbiculatus</a:t>
            </a:r>
            <a:r>
              <a:rPr lang="en-US" sz="2800" b="1" dirty="0" smtClean="0"/>
              <a:t>)</a:t>
            </a:r>
            <a:endParaRPr lang="en-US" sz="2800" b="1" dirty="0"/>
          </a:p>
        </p:txBody>
      </p:sp>
      <p:pic>
        <p:nvPicPr>
          <p:cNvPr id="4098" name="Picture 2" descr="C:\Users\awakeford\Pictures\poison ivy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742" y="1968181"/>
            <a:ext cx="2057400"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53905" y="3878590"/>
            <a:ext cx="1864784" cy="369332"/>
          </a:xfrm>
          <a:prstGeom prst="rect">
            <a:avLst/>
          </a:prstGeom>
          <a:noFill/>
        </p:spPr>
        <p:txBody>
          <a:bodyPr wrap="square" rtlCol="0">
            <a:spAutoFit/>
          </a:bodyPr>
          <a:lstStyle/>
          <a:p>
            <a:r>
              <a:rPr lang="en-US" b="1" dirty="0" smtClean="0"/>
              <a:t>Leaves:</a:t>
            </a:r>
            <a:r>
              <a:rPr lang="en-US" dirty="0" smtClean="0"/>
              <a:t> pointy </a:t>
            </a:r>
            <a:endParaRPr lang="en-US" dirty="0"/>
          </a:p>
        </p:txBody>
      </p:sp>
      <p:sp>
        <p:nvSpPr>
          <p:cNvPr id="8" name="TextBox 7"/>
          <p:cNvSpPr txBox="1"/>
          <p:nvPr/>
        </p:nvSpPr>
        <p:spPr>
          <a:xfrm>
            <a:off x="6093749" y="6327914"/>
            <a:ext cx="3032240" cy="369332"/>
          </a:xfrm>
          <a:prstGeom prst="rect">
            <a:avLst/>
          </a:prstGeom>
          <a:noFill/>
        </p:spPr>
        <p:txBody>
          <a:bodyPr wrap="none" rtlCol="0">
            <a:spAutoFit/>
          </a:bodyPr>
          <a:lstStyle/>
          <a:p>
            <a:r>
              <a:rPr lang="en-US" b="1" dirty="0" smtClean="0"/>
              <a:t>Grows</a:t>
            </a:r>
            <a:r>
              <a:rPr lang="en-US" dirty="0" smtClean="0"/>
              <a:t>: large to become a tree</a:t>
            </a:r>
            <a:endParaRPr lang="en-US" dirty="0"/>
          </a:p>
        </p:txBody>
      </p:sp>
      <p:sp>
        <p:nvSpPr>
          <p:cNvPr id="9" name="TextBox 8"/>
          <p:cNvSpPr txBox="1"/>
          <p:nvPr/>
        </p:nvSpPr>
        <p:spPr>
          <a:xfrm>
            <a:off x="1344420" y="1903508"/>
            <a:ext cx="184731" cy="369332"/>
          </a:xfrm>
          <a:prstGeom prst="rect">
            <a:avLst/>
          </a:prstGeom>
          <a:noFill/>
        </p:spPr>
        <p:txBody>
          <a:bodyPr wrap="none" rtlCol="0">
            <a:spAutoFit/>
          </a:bodyPr>
          <a:lstStyle/>
          <a:p>
            <a:endParaRPr lang="en-US" dirty="0"/>
          </a:p>
        </p:txBody>
      </p:sp>
      <p:sp>
        <p:nvSpPr>
          <p:cNvPr id="10" name="TextBox 9"/>
          <p:cNvSpPr txBox="1"/>
          <p:nvPr/>
        </p:nvSpPr>
        <p:spPr>
          <a:xfrm>
            <a:off x="6497196" y="566410"/>
            <a:ext cx="2467920" cy="954107"/>
          </a:xfrm>
          <a:prstGeom prst="rect">
            <a:avLst/>
          </a:prstGeom>
          <a:noFill/>
        </p:spPr>
        <p:txBody>
          <a:bodyPr wrap="none" rtlCol="0">
            <a:spAutoFit/>
          </a:bodyPr>
          <a:lstStyle/>
          <a:p>
            <a:r>
              <a:rPr lang="en-US" sz="2800" b="1" dirty="0" smtClean="0"/>
              <a:t>Box elder</a:t>
            </a:r>
          </a:p>
          <a:p>
            <a:r>
              <a:rPr lang="en-US" sz="2800" b="1" dirty="0" smtClean="0"/>
              <a:t>(</a:t>
            </a:r>
            <a:r>
              <a:rPr lang="en-US" sz="2800" b="1" i="1" dirty="0" smtClean="0"/>
              <a:t>Acer </a:t>
            </a:r>
            <a:r>
              <a:rPr lang="en-US" sz="2800" b="1" i="1" dirty="0" err="1" smtClean="0"/>
              <a:t>negundo</a:t>
            </a:r>
            <a:r>
              <a:rPr lang="en-US" sz="2800" b="1" dirty="0" smtClean="0"/>
              <a:t>)</a:t>
            </a:r>
            <a:endParaRPr lang="en-US" sz="2800" b="1" dirty="0"/>
          </a:p>
        </p:txBody>
      </p:sp>
      <p:sp>
        <p:nvSpPr>
          <p:cNvPr id="11" name="TextBox 10"/>
          <p:cNvSpPr txBox="1"/>
          <p:nvPr/>
        </p:nvSpPr>
        <p:spPr>
          <a:xfrm>
            <a:off x="3710053" y="2856008"/>
            <a:ext cx="184731" cy="246221"/>
          </a:xfrm>
          <a:prstGeom prst="rect">
            <a:avLst/>
          </a:prstGeom>
          <a:noFill/>
        </p:spPr>
        <p:txBody>
          <a:bodyPr wrap="none" rtlCol="0">
            <a:spAutoFit/>
          </a:bodyPr>
          <a:lstStyle/>
          <a:p>
            <a:endParaRPr lang="en-US" sz="1000" dirty="0"/>
          </a:p>
        </p:txBody>
      </p:sp>
      <p:pic>
        <p:nvPicPr>
          <p:cNvPr id="12" name="Picture 2" descr="C:\Users\awakeford\Pictures\acer-negundo-violaceum-le-gmittelhaus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2934" y="4600675"/>
            <a:ext cx="2416444" cy="171407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79062" y="6444734"/>
            <a:ext cx="184731" cy="246221"/>
          </a:xfrm>
          <a:prstGeom prst="rect">
            <a:avLst/>
          </a:prstGeom>
          <a:noFill/>
        </p:spPr>
        <p:txBody>
          <a:bodyPr wrap="none" rtlCol="0">
            <a:spAutoFit/>
          </a:bodyPr>
          <a:lstStyle/>
          <a:p>
            <a:endParaRPr lang="en-US" sz="1000" dirty="0"/>
          </a:p>
        </p:txBody>
      </p:sp>
      <p:pic>
        <p:nvPicPr>
          <p:cNvPr id="15" name="Picture 2" descr="C:\Users\awakeford\Pictures\poison iv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3054" y="4345387"/>
            <a:ext cx="2390775" cy="191452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493054" y="6296030"/>
            <a:ext cx="2497094" cy="369332"/>
          </a:xfrm>
          <a:prstGeom prst="rect">
            <a:avLst/>
          </a:prstGeom>
          <a:noFill/>
        </p:spPr>
        <p:txBody>
          <a:bodyPr wrap="none" rtlCol="0">
            <a:spAutoFit/>
          </a:bodyPr>
          <a:lstStyle/>
          <a:p>
            <a:r>
              <a:rPr lang="en-US" b="1" dirty="0" smtClean="0"/>
              <a:t>Grows:</a:t>
            </a:r>
            <a:r>
              <a:rPr lang="en-US" dirty="0" smtClean="0"/>
              <a:t> vertical up a tree</a:t>
            </a:r>
            <a:endParaRPr lang="en-US" dirty="0"/>
          </a:p>
        </p:txBody>
      </p:sp>
      <p:sp>
        <p:nvSpPr>
          <p:cNvPr id="23" name="TextBox 22"/>
          <p:cNvSpPr txBox="1"/>
          <p:nvPr/>
        </p:nvSpPr>
        <p:spPr>
          <a:xfrm>
            <a:off x="3260637" y="522925"/>
            <a:ext cx="3236559" cy="1384995"/>
          </a:xfrm>
          <a:prstGeom prst="rect">
            <a:avLst/>
          </a:prstGeom>
          <a:noFill/>
        </p:spPr>
        <p:txBody>
          <a:bodyPr wrap="square" rtlCol="0">
            <a:spAutoFit/>
          </a:bodyPr>
          <a:lstStyle/>
          <a:p>
            <a:r>
              <a:rPr lang="en-US" sz="2800" b="1" dirty="0" smtClean="0"/>
              <a:t>    Poison </a:t>
            </a:r>
            <a:r>
              <a:rPr lang="en-US" sz="2800" b="1" dirty="0"/>
              <a:t>ivy</a:t>
            </a:r>
          </a:p>
          <a:p>
            <a:r>
              <a:rPr lang="en-US" sz="2800" b="1" dirty="0" smtClean="0"/>
              <a:t>   (</a:t>
            </a:r>
            <a:r>
              <a:rPr lang="en-US" sz="2800" b="1" i="1" dirty="0" err="1"/>
              <a:t>Toxicodendron</a:t>
            </a:r>
            <a:r>
              <a:rPr lang="en-US" sz="2800" b="1" i="1" dirty="0"/>
              <a:t> </a:t>
            </a:r>
            <a:endParaRPr lang="en-US" sz="2800" b="1" i="1" dirty="0" smtClean="0"/>
          </a:p>
          <a:p>
            <a:r>
              <a:rPr lang="en-US" sz="2800" b="1" i="1" dirty="0" smtClean="0"/>
              <a:t>    </a:t>
            </a:r>
            <a:r>
              <a:rPr lang="en-US" sz="2800" b="1" i="1" dirty="0" err="1" smtClean="0"/>
              <a:t>radicans</a:t>
            </a:r>
            <a:r>
              <a:rPr lang="en-US" sz="2800" dirty="0"/>
              <a:t>)</a:t>
            </a:r>
          </a:p>
        </p:txBody>
      </p:sp>
      <p:sp>
        <p:nvSpPr>
          <p:cNvPr id="24" name="TextBox 23"/>
          <p:cNvSpPr txBox="1"/>
          <p:nvPr/>
        </p:nvSpPr>
        <p:spPr>
          <a:xfrm>
            <a:off x="4688442" y="43190"/>
            <a:ext cx="3093667" cy="523220"/>
          </a:xfrm>
          <a:prstGeom prst="rect">
            <a:avLst/>
          </a:prstGeom>
          <a:noFill/>
        </p:spPr>
        <p:txBody>
          <a:bodyPr wrap="none" rtlCol="0">
            <a:spAutoFit/>
          </a:bodyPr>
          <a:lstStyle/>
          <a:p>
            <a:r>
              <a:rPr lang="en-US" sz="2800" b="1" u="sng" dirty="0" smtClean="0"/>
              <a:t>Native Look </a:t>
            </a:r>
            <a:r>
              <a:rPr lang="en-US" sz="2800" b="1" u="sng" dirty="0" err="1" smtClean="0"/>
              <a:t>Alikes</a:t>
            </a:r>
            <a:r>
              <a:rPr lang="en-US" sz="2800" b="1" dirty="0" smtClean="0"/>
              <a:t>: </a:t>
            </a:r>
            <a:endParaRPr lang="en-US" sz="2800" b="1" dirty="0"/>
          </a:p>
        </p:txBody>
      </p:sp>
      <p:pic>
        <p:nvPicPr>
          <p:cNvPr id="7170" name="Picture 2" descr="C:\Users\awakeford\Pictures\acer-negundo-le-ahain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9894" y="1875098"/>
            <a:ext cx="2154093" cy="20372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914884" y="3976055"/>
            <a:ext cx="1734449" cy="369332"/>
          </a:xfrm>
          <a:prstGeom prst="rect">
            <a:avLst/>
          </a:prstGeom>
          <a:noFill/>
        </p:spPr>
        <p:txBody>
          <a:bodyPr wrap="none" rtlCol="0">
            <a:spAutoFit/>
          </a:bodyPr>
          <a:lstStyle/>
          <a:p>
            <a:r>
              <a:rPr lang="en-US" b="1" dirty="0" smtClean="0"/>
              <a:t>Leaves:</a:t>
            </a:r>
            <a:r>
              <a:rPr lang="en-US" dirty="0" smtClean="0"/>
              <a:t> toothed </a:t>
            </a:r>
            <a:endParaRPr lang="en-US" dirty="0"/>
          </a:p>
        </p:txBody>
      </p:sp>
      <p:sp>
        <p:nvSpPr>
          <p:cNvPr id="5" name="TextBox 4"/>
          <p:cNvSpPr txBox="1"/>
          <p:nvPr/>
        </p:nvSpPr>
        <p:spPr>
          <a:xfrm>
            <a:off x="644388" y="64257"/>
            <a:ext cx="1488677" cy="523220"/>
          </a:xfrm>
          <a:prstGeom prst="rect">
            <a:avLst/>
          </a:prstGeom>
          <a:noFill/>
        </p:spPr>
        <p:txBody>
          <a:bodyPr wrap="none" rtlCol="0">
            <a:spAutoFit/>
          </a:bodyPr>
          <a:lstStyle/>
          <a:p>
            <a:r>
              <a:rPr lang="en-US" sz="2800" b="1" u="sng" dirty="0" smtClean="0"/>
              <a:t>Invasive</a:t>
            </a:r>
            <a:r>
              <a:rPr lang="en-US" sz="2800" b="1" dirty="0" smtClean="0"/>
              <a:t>:</a:t>
            </a:r>
            <a:endParaRPr lang="en-US" sz="2800" b="1" dirty="0"/>
          </a:p>
        </p:txBody>
      </p:sp>
      <p:pic>
        <p:nvPicPr>
          <p:cNvPr id="2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427" y="1600200"/>
            <a:ext cx="1893048" cy="1834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2451" y="3514390"/>
            <a:ext cx="2514791" cy="646331"/>
          </a:xfrm>
          <a:prstGeom prst="rect">
            <a:avLst/>
          </a:prstGeom>
          <a:noFill/>
        </p:spPr>
        <p:txBody>
          <a:bodyPr wrap="none" rtlCol="0">
            <a:spAutoFit/>
          </a:bodyPr>
          <a:lstStyle/>
          <a:p>
            <a:r>
              <a:rPr lang="en-US" b="1" dirty="0" smtClean="0"/>
              <a:t>Leaves:</a:t>
            </a:r>
            <a:r>
              <a:rPr lang="en-US" dirty="0" smtClean="0"/>
              <a:t>  alternate glossy </a:t>
            </a:r>
          </a:p>
          <a:p>
            <a:r>
              <a:rPr lang="en-US" dirty="0" smtClean="0"/>
              <a:t>finely-toothed</a:t>
            </a:r>
            <a:endParaRPr lang="en-US" dirty="0"/>
          </a:p>
        </p:txBody>
      </p:sp>
    </p:spTree>
    <p:extLst>
      <p:ext uri="{BB962C8B-B14F-4D97-AF65-F5344CB8AC3E}">
        <p14:creationId xmlns:p14="http://schemas.microsoft.com/office/powerpoint/2010/main" val="1577772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6410"/>
            <a:ext cx="3585366" cy="1177712"/>
          </a:xfrm>
        </p:spPr>
        <p:txBody>
          <a:bodyPr>
            <a:noAutofit/>
          </a:bodyPr>
          <a:lstStyle/>
          <a:p>
            <a:pPr algn="l"/>
            <a:r>
              <a:rPr lang="en-US" sz="2400" b="1" dirty="0" smtClean="0"/>
              <a:t>Oriental bittersweet</a:t>
            </a:r>
            <a:br>
              <a:rPr lang="en-US" sz="2400" b="1" dirty="0" smtClean="0"/>
            </a:br>
            <a:r>
              <a:rPr lang="en-US" sz="2400" b="1" dirty="0" smtClean="0"/>
              <a:t> (</a:t>
            </a:r>
            <a:r>
              <a:rPr lang="en-US" sz="2400" b="1" i="1" dirty="0" err="1" smtClean="0"/>
              <a:t>Celastrus</a:t>
            </a:r>
            <a:r>
              <a:rPr lang="en-US" sz="2400" b="1" i="1" dirty="0" smtClean="0"/>
              <a:t> </a:t>
            </a:r>
            <a:r>
              <a:rPr lang="en-US" sz="2400" b="1" i="1" dirty="0" err="1" smtClean="0"/>
              <a:t>orbiculatus</a:t>
            </a:r>
            <a:r>
              <a:rPr lang="en-US" sz="2400" b="1" dirty="0" smtClean="0"/>
              <a:t>)</a:t>
            </a:r>
            <a:endParaRPr lang="en-US" sz="2400" b="1" dirty="0"/>
          </a:p>
        </p:txBody>
      </p:sp>
      <p:sp>
        <p:nvSpPr>
          <p:cNvPr id="6" name="TextBox 5"/>
          <p:cNvSpPr txBox="1"/>
          <p:nvPr/>
        </p:nvSpPr>
        <p:spPr>
          <a:xfrm>
            <a:off x="6791508" y="3453790"/>
            <a:ext cx="1864784" cy="646331"/>
          </a:xfrm>
          <a:prstGeom prst="rect">
            <a:avLst/>
          </a:prstGeom>
          <a:noFill/>
        </p:spPr>
        <p:txBody>
          <a:bodyPr wrap="square" rtlCol="0">
            <a:spAutoFit/>
          </a:bodyPr>
          <a:lstStyle/>
          <a:p>
            <a:r>
              <a:rPr lang="en-US" b="1" dirty="0" smtClean="0"/>
              <a:t>Leaves:</a:t>
            </a:r>
            <a:r>
              <a:rPr lang="en-US" dirty="0" smtClean="0"/>
              <a:t> scalloped and 5 lobed </a:t>
            </a:r>
            <a:endParaRPr lang="en-US" dirty="0"/>
          </a:p>
        </p:txBody>
      </p:sp>
      <p:sp>
        <p:nvSpPr>
          <p:cNvPr id="9" name="TextBox 8"/>
          <p:cNvSpPr txBox="1"/>
          <p:nvPr/>
        </p:nvSpPr>
        <p:spPr>
          <a:xfrm>
            <a:off x="1344420" y="1903508"/>
            <a:ext cx="184731" cy="369332"/>
          </a:xfrm>
          <a:prstGeom prst="rect">
            <a:avLst/>
          </a:prstGeom>
          <a:noFill/>
        </p:spPr>
        <p:txBody>
          <a:bodyPr wrap="none" rtlCol="0">
            <a:spAutoFit/>
          </a:bodyPr>
          <a:lstStyle/>
          <a:p>
            <a:endParaRPr lang="en-US" dirty="0"/>
          </a:p>
        </p:txBody>
      </p:sp>
      <p:sp>
        <p:nvSpPr>
          <p:cNvPr id="11" name="TextBox 10"/>
          <p:cNvSpPr txBox="1"/>
          <p:nvPr/>
        </p:nvSpPr>
        <p:spPr>
          <a:xfrm>
            <a:off x="3710053" y="2856008"/>
            <a:ext cx="184731" cy="246221"/>
          </a:xfrm>
          <a:prstGeom prst="rect">
            <a:avLst/>
          </a:prstGeom>
          <a:noFill/>
        </p:spPr>
        <p:txBody>
          <a:bodyPr wrap="none" rtlCol="0">
            <a:spAutoFit/>
          </a:bodyPr>
          <a:lstStyle/>
          <a:p>
            <a:endParaRPr lang="en-US" sz="1000" dirty="0"/>
          </a:p>
        </p:txBody>
      </p:sp>
      <p:sp>
        <p:nvSpPr>
          <p:cNvPr id="14" name="TextBox 13"/>
          <p:cNvSpPr txBox="1"/>
          <p:nvPr/>
        </p:nvSpPr>
        <p:spPr>
          <a:xfrm>
            <a:off x="579062" y="6444734"/>
            <a:ext cx="184731" cy="246221"/>
          </a:xfrm>
          <a:prstGeom prst="rect">
            <a:avLst/>
          </a:prstGeom>
          <a:noFill/>
        </p:spPr>
        <p:txBody>
          <a:bodyPr wrap="none" rtlCol="0">
            <a:spAutoFit/>
          </a:bodyPr>
          <a:lstStyle/>
          <a:p>
            <a:endParaRPr lang="en-US" sz="1000" dirty="0"/>
          </a:p>
        </p:txBody>
      </p:sp>
      <p:sp>
        <p:nvSpPr>
          <p:cNvPr id="23" name="TextBox 22"/>
          <p:cNvSpPr txBox="1"/>
          <p:nvPr/>
        </p:nvSpPr>
        <p:spPr>
          <a:xfrm>
            <a:off x="5097904" y="578639"/>
            <a:ext cx="4054563" cy="892552"/>
          </a:xfrm>
          <a:prstGeom prst="rect">
            <a:avLst/>
          </a:prstGeom>
          <a:noFill/>
        </p:spPr>
        <p:txBody>
          <a:bodyPr wrap="square" rtlCol="0">
            <a:spAutoFit/>
          </a:bodyPr>
          <a:lstStyle/>
          <a:p>
            <a:r>
              <a:rPr lang="en-US" sz="2800" b="1" dirty="0" smtClean="0"/>
              <a:t>    </a:t>
            </a:r>
            <a:r>
              <a:rPr lang="en-US" sz="2400" b="1" dirty="0" smtClean="0"/>
              <a:t>Virginia creeper</a:t>
            </a:r>
          </a:p>
          <a:p>
            <a:r>
              <a:rPr lang="en-US" sz="2400" b="1" dirty="0" smtClean="0"/>
              <a:t> (</a:t>
            </a:r>
            <a:r>
              <a:rPr lang="en-US" sz="2400" b="1" i="1" dirty="0" err="1" smtClean="0"/>
              <a:t>Parthenocissus</a:t>
            </a:r>
            <a:r>
              <a:rPr lang="en-US" sz="2400" b="1" i="1" dirty="0" smtClean="0"/>
              <a:t> </a:t>
            </a:r>
            <a:r>
              <a:rPr lang="en-US" sz="2400" b="1" i="1" dirty="0" err="1" smtClean="0"/>
              <a:t>quinquefolia</a:t>
            </a:r>
            <a:r>
              <a:rPr lang="en-US" sz="2400" b="1" i="1" dirty="0" smtClean="0"/>
              <a:t>)</a:t>
            </a:r>
            <a:endParaRPr lang="en-US" sz="2400" b="1" dirty="0"/>
          </a:p>
        </p:txBody>
      </p:sp>
      <p:sp>
        <p:nvSpPr>
          <p:cNvPr id="24" name="TextBox 23"/>
          <p:cNvSpPr txBox="1"/>
          <p:nvPr/>
        </p:nvSpPr>
        <p:spPr>
          <a:xfrm>
            <a:off x="3200400" y="152400"/>
            <a:ext cx="3093667" cy="523220"/>
          </a:xfrm>
          <a:prstGeom prst="rect">
            <a:avLst/>
          </a:prstGeom>
          <a:noFill/>
        </p:spPr>
        <p:txBody>
          <a:bodyPr wrap="none" rtlCol="0">
            <a:spAutoFit/>
          </a:bodyPr>
          <a:lstStyle/>
          <a:p>
            <a:r>
              <a:rPr lang="en-US" sz="2800" b="1" u="sng" dirty="0" smtClean="0"/>
              <a:t>Native Look </a:t>
            </a:r>
            <a:r>
              <a:rPr lang="en-US" sz="2800" b="1" u="sng" dirty="0" err="1" smtClean="0"/>
              <a:t>Alikes</a:t>
            </a:r>
            <a:r>
              <a:rPr lang="en-US" sz="2800" b="1" dirty="0" smtClean="0"/>
              <a:t>: </a:t>
            </a:r>
            <a:endParaRPr lang="en-US" sz="2800" b="1" dirty="0"/>
          </a:p>
        </p:txBody>
      </p:sp>
      <p:sp>
        <p:nvSpPr>
          <p:cNvPr id="5" name="TextBox 4"/>
          <p:cNvSpPr txBox="1"/>
          <p:nvPr/>
        </p:nvSpPr>
        <p:spPr>
          <a:xfrm>
            <a:off x="644388" y="64257"/>
            <a:ext cx="1488677" cy="523220"/>
          </a:xfrm>
          <a:prstGeom prst="rect">
            <a:avLst/>
          </a:prstGeom>
          <a:noFill/>
        </p:spPr>
        <p:txBody>
          <a:bodyPr wrap="none" rtlCol="0">
            <a:spAutoFit/>
          </a:bodyPr>
          <a:lstStyle/>
          <a:p>
            <a:r>
              <a:rPr lang="en-US" sz="2800" b="1" u="sng" dirty="0" smtClean="0"/>
              <a:t>Invasive</a:t>
            </a:r>
            <a:r>
              <a:rPr lang="en-US" sz="2800" b="1" dirty="0" smtClean="0"/>
              <a:t>:</a:t>
            </a:r>
            <a:endParaRPr lang="en-US" sz="2800" b="1" dirty="0"/>
          </a:p>
        </p:txBody>
      </p:sp>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61" y="1619187"/>
            <a:ext cx="1893048" cy="1834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 y="3453791"/>
            <a:ext cx="2514791" cy="646331"/>
          </a:xfrm>
          <a:prstGeom prst="rect">
            <a:avLst/>
          </a:prstGeom>
          <a:noFill/>
        </p:spPr>
        <p:txBody>
          <a:bodyPr wrap="none" rtlCol="0">
            <a:spAutoFit/>
          </a:bodyPr>
          <a:lstStyle/>
          <a:p>
            <a:r>
              <a:rPr lang="en-US" b="1" dirty="0" smtClean="0"/>
              <a:t>Leaves:</a:t>
            </a:r>
            <a:r>
              <a:rPr lang="en-US" dirty="0" smtClean="0"/>
              <a:t>  alternate glossy </a:t>
            </a:r>
          </a:p>
          <a:p>
            <a:r>
              <a:rPr lang="en-US" dirty="0" smtClean="0"/>
              <a:t>finely-toothed</a:t>
            </a:r>
            <a:endParaRPr lang="en-US" dirty="0"/>
          </a:p>
        </p:txBody>
      </p:sp>
      <p:pic>
        <p:nvPicPr>
          <p:cNvPr id="3076" name="Picture 4" descr="Virginia Cree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539007"/>
            <a:ext cx="2762250" cy="18415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rap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5133" y="2856008"/>
            <a:ext cx="2095500" cy="24574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67366" y="1902016"/>
            <a:ext cx="1856919" cy="830997"/>
          </a:xfrm>
          <a:prstGeom prst="rect">
            <a:avLst/>
          </a:prstGeom>
          <a:noFill/>
        </p:spPr>
        <p:txBody>
          <a:bodyPr wrap="none" rtlCol="0">
            <a:spAutoFit/>
          </a:bodyPr>
          <a:lstStyle/>
          <a:p>
            <a:r>
              <a:rPr lang="en-US" sz="2400" b="1" dirty="0" smtClean="0"/>
              <a:t>Native Grape</a:t>
            </a:r>
          </a:p>
          <a:p>
            <a:r>
              <a:rPr lang="en-US" sz="2400" b="1" dirty="0" smtClean="0"/>
              <a:t>(</a:t>
            </a:r>
            <a:r>
              <a:rPr lang="en-US" sz="2400" b="1" i="1" dirty="0" smtClean="0"/>
              <a:t>Vitus</a:t>
            </a:r>
            <a:r>
              <a:rPr lang="en-US" sz="2400" b="1" dirty="0" smtClean="0"/>
              <a:t> sp.)</a:t>
            </a:r>
            <a:endParaRPr lang="en-US" sz="2400" b="1" dirty="0"/>
          </a:p>
        </p:txBody>
      </p:sp>
      <p:sp>
        <p:nvSpPr>
          <p:cNvPr id="7" name="TextBox 6"/>
          <p:cNvSpPr txBox="1"/>
          <p:nvPr/>
        </p:nvSpPr>
        <p:spPr>
          <a:xfrm>
            <a:off x="3255486" y="5410200"/>
            <a:ext cx="2491901" cy="646331"/>
          </a:xfrm>
          <a:prstGeom prst="rect">
            <a:avLst/>
          </a:prstGeom>
          <a:noFill/>
        </p:spPr>
        <p:txBody>
          <a:bodyPr wrap="none" rtlCol="0">
            <a:spAutoFit/>
          </a:bodyPr>
          <a:lstStyle/>
          <a:p>
            <a:r>
              <a:rPr lang="en-US" b="1" dirty="0" smtClean="0"/>
              <a:t>Leaves:</a:t>
            </a:r>
            <a:r>
              <a:rPr lang="en-US" dirty="0" smtClean="0"/>
              <a:t> </a:t>
            </a:r>
            <a:r>
              <a:rPr lang="en-US" dirty="0" err="1" smtClean="0"/>
              <a:t>palmately</a:t>
            </a:r>
            <a:r>
              <a:rPr lang="en-US" dirty="0" smtClean="0"/>
              <a:t> lobed </a:t>
            </a:r>
          </a:p>
          <a:p>
            <a:r>
              <a:rPr lang="en-US" dirty="0" smtClean="0"/>
              <a:t>or toothed on edges</a:t>
            </a:r>
            <a:endParaRPr lang="en-US" dirty="0"/>
          </a:p>
        </p:txBody>
      </p:sp>
    </p:spTree>
    <p:extLst>
      <p:ext uri="{BB962C8B-B14F-4D97-AF65-F5344CB8AC3E}">
        <p14:creationId xmlns:p14="http://schemas.microsoft.com/office/powerpoint/2010/main" val="2565044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933"/>
            <a:ext cx="8229600" cy="1143000"/>
          </a:xfrm>
        </p:spPr>
        <p:txBody>
          <a:bodyPr>
            <a:noAutofit/>
          </a:bodyPr>
          <a:lstStyle/>
          <a:p>
            <a:r>
              <a:rPr lang="en-US" sz="3600" b="1" dirty="0" smtClean="0"/>
              <a:t>Oriental bittersweet and                          Virginia creeper </a:t>
            </a:r>
            <a:endParaRPr lang="en-US" sz="3600" b="1"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600200"/>
            <a:ext cx="3695302" cy="492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803287"/>
            <a:ext cx="3543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199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243"/>
            <a:ext cx="8229600" cy="1143000"/>
          </a:xfrm>
        </p:spPr>
        <p:txBody>
          <a:bodyPr>
            <a:normAutofit/>
          </a:bodyPr>
          <a:lstStyle/>
          <a:p>
            <a:r>
              <a:rPr lang="en-US" sz="3600" b="1" dirty="0" smtClean="0"/>
              <a:t>Oriental bittersweet and grapevine</a:t>
            </a:r>
            <a:endParaRPr lang="en-US" sz="3600" b="1"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219200"/>
            <a:ext cx="603461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74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987</Words>
  <Application>Microsoft Office PowerPoint</Application>
  <PresentationFormat>On-screen Show (4:3)</PresentationFormat>
  <Paragraphs>177</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Oriental Bittersweet  Cacapon State Park</vt:lpstr>
      <vt:lpstr>Oriental bittersweet  (Celastrus orbiculatus)</vt:lpstr>
      <vt:lpstr>PowerPoint Presentation</vt:lpstr>
      <vt:lpstr>Invasive: Oriental bittersweet (Celastrus orbiculatus)   </vt:lpstr>
      <vt:lpstr>Invasive: Oriental bittersweet (Celastrus orbiculatus) </vt:lpstr>
      <vt:lpstr>Oriental bittersweet  (Celastrus orbiculatus)</vt:lpstr>
      <vt:lpstr>Oriental bittersweet  (Celastrus orbiculatus)</vt:lpstr>
      <vt:lpstr>Oriental bittersweet and                          Virginia creeper </vt:lpstr>
      <vt:lpstr>Oriental bittersweet and grapevine</vt:lpstr>
      <vt:lpstr>Threats</vt:lpstr>
      <vt:lpstr>Manual and Mechanical</vt:lpstr>
      <vt:lpstr>Herbicide</vt:lpstr>
    </vt:vector>
  </TitlesOfParts>
  <Company>West Virginia Office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Oriental Bittersweet Cacapon State Park</dc:title>
  <dc:creator>Anne Wakeford</dc:creator>
  <cp:lastModifiedBy>Anne Wakeford</cp:lastModifiedBy>
  <cp:revision>8</cp:revision>
  <dcterms:created xsi:type="dcterms:W3CDTF">2019-08-19T17:37:04Z</dcterms:created>
  <dcterms:modified xsi:type="dcterms:W3CDTF">2019-08-22T13:03:33Z</dcterms:modified>
</cp:coreProperties>
</file>